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33" r:id="rId2"/>
    <p:sldId id="325" r:id="rId3"/>
    <p:sldId id="327" r:id="rId4"/>
    <p:sldId id="331" r:id="rId5"/>
    <p:sldId id="332" r:id="rId6"/>
    <p:sldId id="291" r:id="rId7"/>
  </p:sldIdLst>
  <p:sldSz cx="9144000" cy="5143500" type="screen16x9"/>
  <p:notesSz cx="6808788" cy="9940925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9CC66"/>
    <a:srgbClr val="BCD45B"/>
    <a:srgbClr val="089292"/>
    <a:srgbClr val="BAD25A"/>
    <a:srgbClr val="DBD5CD"/>
    <a:srgbClr val="068484"/>
    <a:srgbClr val="F79646"/>
    <a:srgbClr val="BFBAB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3" autoAdjust="0"/>
    <p:restoredTop sz="94918" autoAdjust="0"/>
  </p:normalViewPr>
  <p:slideViewPr>
    <p:cSldViewPr snapToGrid="0" snapToObjects="1">
      <p:cViewPr varScale="1">
        <p:scale>
          <a:sx n="200" d="100"/>
          <a:sy n="200" d="100"/>
        </p:scale>
        <p:origin x="85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-3752" y="-96"/>
      </p:cViewPr>
      <p:guideLst>
        <p:guide orient="horz" pos="3131"/>
        <p:guide pos="2145"/>
      </p:guideLst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108BA-8DD1-E547-AD26-5311DAD7F4C6}" type="datetimeFigureOut">
              <a:t>16.02.2026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9BBCD-DD46-6B43-9121-E3B1A8E453C6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6944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B319-D5DF-604F-963D-02A6F12F7EF7}" type="datetimeFigureOut">
              <a:t>16.02.2026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43C927-C7C0-6E40-8673-0370EEE501D8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9746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rside med logo og tittel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88489" y="2989633"/>
            <a:ext cx="7221446" cy="1255133"/>
          </a:xfrm>
        </p:spPr>
        <p:txBody>
          <a:bodyPr lIns="0" tIns="0" rIns="0" bIns="108000" anchor="t">
            <a:normAutofit/>
          </a:bodyPr>
          <a:lstStyle>
            <a:lvl1pPr>
              <a:lnSpc>
                <a:spcPts val="52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008152" y="2623784"/>
            <a:ext cx="7201782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Bild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151" y="131127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34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  <p15:guide id="2" orient="horz" pos="1393" userDrawn="1">
          <p15:clr>
            <a:srgbClr val="FBAE40"/>
          </p15:clr>
        </p15:guide>
        <p15:guide id="3" orient="horz" pos="8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50319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2280095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CEAF079-ADC4-3AA3-656C-28C33AEF86BA}"/>
              </a:ext>
            </a:extLst>
          </p:cNvPr>
          <p:cNvSpPr txBox="1">
            <a:spLocks/>
          </p:cNvSpPr>
          <p:nvPr userDrawn="1"/>
        </p:nvSpPr>
        <p:spPr>
          <a:xfrm>
            <a:off x="457199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858000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228009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9D4C7952-F7D6-0370-95B9-AF95A58C3C10}"/>
              </a:ext>
            </a:extLst>
          </p:cNvPr>
          <p:cNvSpPr txBox="1"/>
          <p:nvPr userDrawn="1"/>
        </p:nvSpPr>
        <p:spPr>
          <a:xfrm>
            <a:off x="4573475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857999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19" name="Plassholder for bilde 17">
            <a:extLst>
              <a:ext uri="{FF2B5EF4-FFF2-40B4-BE49-F238E27FC236}">
                <a16:creationId xmlns:a16="http://schemas.microsoft.com/office/drawing/2014/main" id="{8E6835E1-AE92-ADC8-726A-9D19C8A77DF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85998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6313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6412" y="2300288"/>
            <a:ext cx="2287588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07371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med bilde til høy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1"/>
            <a:ext cx="4572000" cy="5143500"/>
          </a:xfrm>
          <a:prstGeom prst="rect">
            <a:avLst/>
          </a:prstGeom>
        </p:spPr>
      </p:pic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4570856" y="1"/>
            <a:ext cx="4572572" cy="5143499"/>
          </a:xfrm>
        </p:spPr>
        <p:txBody>
          <a:bodyPr anchor="ctr" anchorCtr="0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Sett inn             bilde her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47649" y="993058"/>
            <a:ext cx="3904974" cy="2561691"/>
          </a:xfrm>
        </p:spPr>
        <p:txBody>
          <a:bodyPr anchor="ctr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7166441" y="3099830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</p:spTree>
    <p:extLst>
      <p:ext uri="{BB962C8B-B14F-4D97-AF65-F5344CB8AC3E}">
        <p14:creationId xmlns:p14="http://schemas.microsoft.com/office/powerpoint/2010/main" val="4243931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2095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ønn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590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tel og tekst med bilde (grønn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428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0"/>
            <a:ext cx="4571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74397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med bilde (grå)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40798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tel og tekst med bilde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1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841465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til venstr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572000" y="1"/>
            <a:ext cx="4572000" cy="5143499"/>
          </a:xfrm>
          <a:prstGeom prst="rect">
            <a:avLst/>
          </a:prstGeom>
          <a:solidFill>
            <a:srgbClr val="C4BFB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199" y="1440000"/>
            <a:ext cx="3904974" cy="838489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4572000" y="1"/>
            <a:ext cx="4571999" cy="5143499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8" name="Plassholder for tekst 2"/>
          <p:cNvSpPr>
            <a:spLocks noGrp="1"/>
          </p:cNvSpPr>
          <p:nvPr>
            <p:ph idx="1"/>
          </p:nvPr>
        </p:nvSpPr>
        <p:spPr>
          <a:xfrm>
            <a:off x="457199" y="2293852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64128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15690"/>
          </a:xfrm>
        </p:spPr>
        <p:txBody>
          <a:bodyPr anchor="t">
            <a:normAutofit/>
          </a:bodyPr>
          <a:lstStyle>
            <a:lvl1pPr>
              <a:defRPr sz="24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15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918818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sjø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700980"/>
            <a:ext cx="8106698" cy="95373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677771"/>
            <a:ext cx="8102601" cy="665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7" name="Bilde 8">
            <a:extLst>
              <a:ext uri="{FF2B5EF4-FFF2-40B4-BE49-F238E27FC236}">
                <a16:creationId xmlns:a16="http://schemas.microsoft.com/office/drawing/2014/main" id="{8D32D959-D9F6-41BB-AE4E-AB0615FA8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0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tekst (grå)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1440000"/>
            <a:ext cx="3904974" cy="2972090"/>
          </a:xfrm>
        </p:spPr>
        <p:txBody>
          <a:bodyPr anchor="t">
            <a:normAutofit/>
          </a:bodyPr>
          <a:lstStyle>
            <a:lvl1pPr>
              <a:defRPr sz="24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tekst 2"/>
          <p:cNvSpPr>
            <a:spLocks noGrp="1"/>
          </p:cNvSpPr>
          <p:nvPr>
            <p:ph idx="10"/>
          </p:nvPr>
        </p:nvSpPr>
        <p:spPr>
          <a:xfrm>
            <a:off x="4781827" y="1440000"/>
            <a:ext cx="3567043" cy="297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81682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slide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8">
            <a:extLst>
              <a:ext uri="{FF2B5EF4-FFF2-40B4-BE49-F238E27FC236}">
                <a16:creationId xmlns:a16="http://schemas.microsoft.com/office/drawing/2014/main" id="{30333C24-5923-498E-B045-11BA8A9368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3" y="519225"/>
            <a:ext cx="1170234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76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 rot="16200000">
            <a:off x="7166441" y="1772478"/>
            <a:ext cx="36184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>
                <a:solidFill>
                  <a:schemeClr val="accent5">
                    <a:lumMod val="20000"/>
                    <a:lumOff val="80000"/>
                  </a:schemeClr>
                </a:solidFill>
                <a:latin typeface="Arial" charset="0"/>
                <a:ea typeface="Arial" charset="0"/>
                <a:cs typeface="Arial" charset="0"/>
              </a:rPr>
              <a:t>Foto: Øyvind Haug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   Sett inn            bilde her</a:t>
            </a:r>
          </a:p>
        </p:txBody>
      </p:sp>
    </p:spTree>
    <p:extLst>
      <p:ext uri="{BB962C8B-B14F-4D97-AF65-F5344CB8AC3E}">
        <p14:creationId xmlns:p14="http://schemas.microsoft.com/office/powerpoint/2010/main" val="20268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4" userDrawn="1">
          <p15:clr>
            <a:srgbClr val="FBAE40"/>
          </p15:clr>
        </p15:guide>
        <p15:guide id="2" orient="horz" pos="327" userDrawn="1">
          <p15:clr>
            <a:srgbClr val="FBAE40"/>
          </p15:clr>
        </p15:guide>
        <p15:guide id="3" pos="3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 slide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749A69E4-F94D-4927-90C5-F4DAE414F4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8325" y="1289602"/>
            <a:ext cx="2207349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5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 userDrawn="1">
          <p15:clr>
            <a:srgbClr val="FBAE40"/>
          </p15:clr>
        </p15:guide>
        <p15:guide id="2" orient="horz" pos="1053" userDrawn="1">
          <p15:clr>
            <a:srgbClr val="FBAE40"/>
          </p15:clr>
        </p15:guide>
        <p15:guide id="3" orient="horz" pos="2096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vslutnings sli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B59D775F-CB5B-4F53-A06B-0A382D4D4E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8325" y="1289602"/>
            <a:ext cx="2207348" cy="25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4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2086">
          <p15:clr>
            <a:srgbClr val="FBAE40"/>
          </p15:clr>
        </p15:guide>
        <p15:guide id="2" orient="horz" pos="1053">
          <p15:clr>
            <a:srgbClr val="FBAE40"/>
          </p15:clr>
        </p15:guide>
        <p15:guide id="3" orient="horz" pos="209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landmotiv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3642E897-8F82-4628-A3F1-3649B1B74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2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 userDrawn="1">
          <p15:clr>
            <a:srgbClr val="FBAE40"/>
          </p15:clr>
        </p15:guide>
        <p15:guide id="2" orient="horz" pos="894" userDrawn="1">
          <p15:clr>
            <a:srgbClr val="FBAE40"/>
          </p15:clr>
        </p15:guide>
        <p15:guide id="3" orient="horz" pos="32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logo, tittel og eget bilde">
    <p:bg>
      <p:bgPr>
        <a:solidFill>
          <a:srgbClr val="BFB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9143999" cy="51435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Sett inn           bilde her</a:t>
            </a:r>
          </a:p>
        </p:txBody>
      </p:sp>
      <p:sp>
        <p:nvSpPr>
          <p:cNvPr id="9" name="Tittel 1"/>
          <p:cNvSpPr>
            <a:spLocks noGrp="1"/>
          </p:cNvSpPr>
          <p:nvPr>
            <p:ph type="title"/>
          </p:nvPr>
        </p:nvSpPr>
        <p:spPr>
          <a:xfrm>
            <a:off x="457199" y="1366685"/>
            <a:ext cx="8106698" cy="95373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2"/>
          <p:cNvSpPr>
            <a:spLocks noGrp="1"/>
          </p:cNvSpPr>
          <p:nvPr>
            <p:ph idx="1"/>
          </p:nvPr>
        </p:nvSpPr>
        <p:spPr>
          <a:xfrm>
            <a:off x="476249" y="2343475"/>
            <a:ext cx="8096251" cy="89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41FA8D0-5F77-480E-9DD8-CC7707D1FD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103" y="535286"/>
            <a:ext cx="1153386" cy="88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8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894">
          <p15:clr>
            <a:srgbClr val="FBAE40"/>
          </p15:clr>
        </p15:guide>
        <p15:guide id="3" orient="horz" pos="32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grønn)">
    <p:bg>
      <p:bgPr>
        <a:solidFill>
          <a:srgbClr val="99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91606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blå)"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FFFFFF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13434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tittel (oransje)"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98526" y="323528"/>
            <a:ext cx="7367914" cy="4409570"/>
          </a:xfrm>
        </p:spPr>
        <p:txBody>
          <a:bodyPr anchor="ctr"/>
          <a:lstStyle>
            <a:lvl1pPr>
              <a:lnSpc>
                <a:spcPct val="90000"/>
              </a:lnSpc>
              <a:defRPr sz="5200" b="1">
                <a:solidFill>
                  <a:srgbClr val="000000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7332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4509856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4509856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4509856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09857" y="2300288"/>
            <a:ext cx="4634144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86609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bg>
      <p:bgPr>
        <a:solidFill>
          <a:srgbClr val="DBD5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bilde 17">
            <a:extLst>
              <a:ext uri="{FF2B5EF4-FFF2-40B4-BE49-F238E27FC236}">
                <a16:creationId xmlns:a16="http://schemas.microsoft.com/office/drawing/2014/main" id="{82A78064-56FC-AE49-6195-EE6C505E10E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300288"/>
            <a:ext cx="3042024" cy="2580678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0543C6-B412-9B99-2D90-F13028EC08CE}"/>
              </a:ext>
            </a:extLst>
          </p:cNvPr>
          <p:cNvSpPr txBox="1">
            <a:spLocks/>
          </p:cNvSpPr>
          <p:nvPr userDrawn="1"/>
        </p:nvSpPr>
        <p:spPr>
          <a:xfrm>
            <a:off x="304417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0B5A75C5-1A74-FF0F-46BA-9F4108FB3FC7}"/>
              </a:ext>
            </a:extLst>
          </p:cNvPr>
          <p:cNvSpPr txBox="1">
            <a:spLocks/>
          </p:cNvSpPr>
          <p:nvPr userDrawn="1"/>
        </p:nvSpPr>
        <p:spPr>
          <a:xfrm>
            <a:off x="6104089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BA684C1-3A11-AFA1-2A55-8730B2794EB5}"/>
              </a:ext>
            </a:extLst>
          </p:cNvPr>
          <p:cNvSpPr txBox="1">
            <a:spLocks/>
          </p:cNvSpPr>
          <p:nvPr userDrawn="1"/>
        </p:nvSpPr>
        <p:spPr>
          <a:xfrm>
            <a:off x="457199" y="509119"/>
            <a:ext cx="8106698" cy="9537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1" kern="1200">
                <a:solidFill>
                  <a:srgbClr val="000000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nb-NO" sz="2400" dirty="0"/>
              <a:t>Overskrift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BF996366-FE06-B5DA-7C17-359B941FD6BA}"/>
              </a:ext>
            </a:extLst>
          </p:cNvPr>
          <p:cNvSpPr txBox="1"/>
          <p:nvPr userDrawn="1"/>
        </p:nvSpPr>
        <p:spPr>
          <a:xfrm>
            <a:off x="-5902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DD50C9-8DBA-806A-35E0-7676FF72268E}"/>
              </a:ext>
            </a:extLst>
          </p:cNvPr>
          <p:cNvSpPr txBox="1"/>
          <p:nvPr userDrawn="1"/>
        </p:nvSpPr>
        <p:spPr>
          <a:xfrm>
            <a:off x="3061218" y="4880966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41206EF-3155-AA9F-98F2-AA728689C29C}"/>
              </a:ext>
            </a:extLst>
          </p:cNvPr>
          <p:cNvSpPr txBox="1"/>
          <p:nvPr userDrawn="1"/>
        </p:nvSpPr>
        <p:spPr>
          <a:xfrm>
            <a:off x="6104089" y="4875213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fotograf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2D203E5-5AF1-2D72-EDD8-5921A9AE73D1}"/>
              </a:ext>
            </a:extLst>
          </p:cNvPr>
          <p:cNvSpPr txBox="1">
            <a:spLocks/>
          </p:cNvSpPr>
          <p:nvPr userDrawn="1"/>
        </p:nvSpPr>
        <p:spPr>
          <a:xfrm>
            <a:off x="-11808" y="1682183"/>
            <a:ext cx="1828800" cy="651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Artsnavn  </a:t>
            </a:r>
          </a:p>
          <a:p>
            <a:r>
              <a:rPr lang="nb-NO" sz="1200" i="1" dirty="0">
                <a:latin typeface="Arial Nova Light" panose="020B0304020202020204" pitchFamily="34" charset="0"/>
              </a:rPr>
              <a:t>Artsnavn latin</a:t>
            </a:r>
          </a:p>
        </p:txBody>
      </p:sp>
      <p:sp>
        <p:nvSpPr>
          <p:cNvPr id="20" name="Plassholder for bilde 17">
            <a:extLst>
              <a:ext uri="{FF2B5EF4-FFF2-40B4-BE49-F238E27FC236}">
                <a16:creationId xmlns:a16="http://schemas.microsoft.com/office/drawing/2014/main" id="{3F801994-C8E3-98B8-CACD-A4EC6C21A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36117" y="2300288"/>
            <a:ext cx="3065859" cy="2580673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1" name="Plassholder for bilde 17">
            <a:extLst>
              <a:ext uri="{FF2B5EF4-FFF2-40B4-BE49-F238E27FC236}">
                <a16:creationId xmlns:a16="http://schemas.microsoft.com/office/drawing/2014/main" id="{574A5D8E-AE01-C062-C677-64C5716555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01129" y="2300288"/>
            <a:ext cx="3042871" cy="2574925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2906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1688400"/>
            <a:ext cx="3871843" cy="24737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781827" y="1688400"/>
            <a:ext cx="3567043" cy="2197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303299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9" r:id="rId2"/>
    <p:sldLayoutId id="2147483670" r:id="rId3"/>
    <p:sldLayoutId id="2147483678" r:id="rId4"/>
    <p:sldLayoutId id="2147483649" r:id="rId5"/>
    <p:sldLayoutId id="2147483665" r:id="rId6"/>
    <p:sldLayoutId id="2147483666" r:id="rId7"/>
    <p:sldLayoutId id="2147483684" r:id="rId8"/>
    <p:sldLayoutId id="2147483685" r:id="rId9"/>
    <p:sldLayoutId id="2147483679" r:id="rId10"/>
    <p:sldLayoutId id="2147483683" r:id="rId11"/>
    <p:sldLayoutId id="2147483662" r:id="rId12"/>
    <p:sldLayoutId id="2147483671" r:id="rId13"/>
    <p:sldLayoutId id="2147483680" r:id="rId14"/>
    <p:sldLayoutId id="2147483681" r:id="rId15"/>
    <p:sldLayoutId id="2147483676" r:id="rId16"/>
    <p:sldLayoutId id="2147483682" r:id="rId17"/>
    <p:sldLayoutId id="2147483675" r:id="rId18"/>
    <p:sldLayoutId id="2147483658" r:id="rId19"/>
    <p:sldLayoutId id="2147483668" r:id="rId20"/>
    <p:sldLayoutId id="2147483655" r:id="rId21"/>
    <p:sldLayoutId id="2147483663" r:id="rId22"/>
    <p:sldLayoutId id="2147483674" r:id="rId23"/>
    <p:sldLayoutId id="2147483677" r:id="rId24"/>
  </p:sldLayoutIdLst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2800" indent="-1728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429F7D0B-A8AD-9CB8-1E38-FFE8A4A70A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708" y="0"/>
            <a:ext cx="9141292" cy="51435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358804"/>
            <a:ext cx="8292231" cy="1795325"/>
          </a:xfrm>
          <a:noFill/>
        </p:spPr>
        <p:txBody>
          <a:bodyPr anchor="t">
            <a:normAutofit/>
          </a:bodyPr>
          <a:lstStyle/>
          <a:p>
            <a:r>
              <a:rPr lang="nb-NO" sz="2800" dirty="0"/>
              <a:t>Klasseromsøkt: </a:t>
            </a:r>
            <a:br>
              <a:rPr lang="nb-NO" sz="3200" dirty="0"/>
            </a:br>
            <a:r>
              <a:rPr lang="nb-NO" dirty="0"/>
              <a:t>Behandle data fra </a:t>
            </a:r>
            <a:br>
              <a:rPr lang="nb-NO" dirty="0"/>
            </a:br>
            <a:r>
              <a:rPr lang="nb-NO" dirty="0"/>
              <a:t>første </a:t>
            </a:r>
            <a:r>
              <a:rPr lang="nb-NO" dirty="0" err="1"/>
              <a:t>feltdag</a:t>
            </a:r>
            <a:r>
              <a:rPr lang="nb-NO" dirty="0"/>
              <a:t> </a:t>
            </a:r>
            <a:endParaRPr lang="nb-NO" sz="4000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DCD4DD7-9C22-09F9-2DDA-375495FAC2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799" y="522106"/>
            <a:ext cx="1158821" cy="847327"/>
          </a:xfrm>
          <a:effectLst/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463D288F-0684-0416-0B8B-04B6523C2C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68764" y="625475"/>
            <a:ext cx="2093929" cy="74395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6450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BE11B6-AC20-F1ED-EA9C-2104601F6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9BCC09-A29F-F364-3C9C-CE83E7A45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1: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296E41-1412-D3C6-5852-670FF98D6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Se  gjennom bilder av arter dere fant (eget dokument). </a:t>
            </a:r>
          </a:p>
          <a:p>
            <a:endParaRPr lang="nb-NO" sz="1400" dirty="0"/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Hva synes du var mest spennende å fange på feltdagen?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Husker du hvor du fanget de ulike artene? Nær land? Ved vannplanter? På eller i elvebunnen? </a:t>
            </a:r>
          </a:p>
        </p:txBody>
      </p:sp>
      <p:pic>
        <p:nvPicPr>
          <p:cNvPr id="8" name="Plassholder for bilde 7" descr="Et bilde som inneholder utendørs, gress, himmel, tre&#10;&#10;KI-generert innhold kan være feil.">
            <a:extLst>
              <a:ext uri="{FF2B5EF4-FFF2-40B4-BE49-F238E27FC236}">
                <a16:creationId xmlns:a16="http://schemas.microsoft.com/office/drawing/2014/main" id="{7F9FD78E-ECA8-5D1A-5318-1CEE4462D0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</p:spTree>
    <p:extLst>
      <p:ext uri="{BB962C8B-B14F-4D97-AF65-F5344CB8AC3E}">
        <p14:creationId xmlns:p14="http://schemas.microsoft.com/office/powerpoint/2010/main" val="1253948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E4849-AB20-9D73-AF51-EB37DD6B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82E422-1456-818B-59E3-2AEC7FF1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2: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A00DD4-DE88-A755-DDEE-4024232C4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1400" dirty="0"/>
              <a:t>Lag et søylediagram i Excel for å presentere funnene.</a:t>
            </a:r>
          </a:p>
          <a:p>
            <a:endParaRPr lang="nb-NO" sz="1400" dirty="0"/>
          </a:p>
          <a:p>
            <a:pPr marL="342900" indent="-342900">
              <a:buFont typeface="+mj-lt"/>
              <a:buAutoNum type="arabicParenR"/>
            </a:pPr>
            <a:r>
              <a:rPr lang="nb-NO" sz="1400" dirty="0"/>
              <a:t>Åpne fangsttabellen i Excel</a:t>
            </a:r>
          </a:p>
          <a:p>
            <a:pPr marL="342900" indent="-342900">
              <a:buFont typeface="+mj-lt"/>
              <a:buAutoNum type="arabicParenR"/>
            </a:pPr>
            <a:r>
              <a:rPr lang="nb-NO" sz="1400" dirty="0"/>
              <a:t>Marker hele tabellen, også overskrifter</a:t>
            </a:r>
          </a:p>
          <a:p>
            <a:pPr marL="342900" indent="-342900">
              <a:buFont typeface="+mj-lt"/>
              <a:buAutoNum type="arabicParenR"/>
            </a:pPr>
            <a:r>
              <a:rPr lang="nb-NO" sz="1400" dirty="0"/>
              <a:t>Klikk på 'Sett inn' og velg 'Søylediagram'</a:t>
            </a:r>
          </a:p>
          <a:p>
            <a:pPr marL="342900" indent="-342900">
              <a:buFont typeface="+mj-lt"/>
              <a:buAutoNum type="arabicParenR"/>
            </a:pPr>
            <a:r>
              <a:rPr lang="nb-NO" sz="1400" dirty="0"/>
              <a:t>Velg '2D-søyle' for å lage diagrammet</a:t>
            </a:r>
          </a:p>
          <a:p>
            <a:pPr marL="342900" indent="-342900">
              <a:buFont typeface="+mj-lt"/>
              <a:buAutoNum type="arabicParenR"/>
            </a:pPr>
            <a:r>
              <a:rPr lang="nb-NO" sz="1400" dirty="0"/>
              <a:t>Skriv inn tittel og sjekk at alt ser riktig ut</a:t>
            </a:r>
          </a:p>
          <a:p>
            <a:pPr marL="342900" indent="-342900">
              <a:buFont typeface="+mj-lt"/>
              <a:buAutoNum type="arabicParenR"/>
            </a:pPr>
            <a:r>
              <a:rPr lang="nb-NO" sz="1400" dirty="0"/>
              <a:t>Lagre tabell og søylediagram</a:t>
            </a:r>
          </a:p>
        </p:txBody>
      </p:sp>
      <p:pic>
        <p:nvPicPr>
          <p:cNvPr id="16" name="Plassholder for bilde 15" descr="Et bilde som inneholder tegnefilm, tegning, illustrasjon, clip art&#10;&#10;KI-generert innhold kan være feil.">
            <a:extLst>
              <a:ext uri="{FF2B5EF4-FFF2-40B4-BE49-F238E27FC236}">
                <a16:creationId xmlns:a16="http://schemas.microsoft.com/office/drawing/2014/main" id="{BF3ABF2B-ED16-1D36-CE5D-FCB6D206CC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548" b="-15175"/>
          <a:stretch/>
        </p:blipFill>
        <p:spPr>
          <a:xfrm>
            <a:off x="4572001" y="1"/>
            <a:ext cx="4571999" cy="5143499"/>
          </a:xfr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4B447BBC-B129-BA5D-A6C9-08149EBF6D57}"/>
              </a:ext>
            </a:extLst>
          </p:cNvPr>
          <p:cNvSpPr txBox="1"/>
          <p:nvPr/>
        </p:nvSpPr>
        <p:spPr>
          <a:xfrm rot="16200000">
            <a:off x="4030778" y="4612104"/>
            <a:ext cx="862737" cy="200055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nb-NO" sz="700" dirty="0">
                <a:solidFill>
                  <a:srgbClr val="000000"/>
                </a:solidFill>
              </a:rPr>
              <a:t>Foto: Shutterstock</a:t>
            </a:r>
          </a:p>
        </p:txBody>
      </p:sp>
    </p:spTree>
    <p:extLst>
      <p:ext uri="{BB962C8B-B14F-4D97-AF65-F5344CB8AC3E}">
        <p14:creationId xmlns:p14="http://schemas.microsoft.com/office/powerpoint/2010/main" val="324038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8D5CEE-C189-1D33-5CE2-38889597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9245BC-EFB1-D2DF-6C12-1FDD8DAE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3: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DE99F-9EC9-BEB0-0C6F-863DF1251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1400" dirty="0"/>
              <a:t>Bruk søylediagrammet ditt og svar på spørsmålene:</a:t>
            </a:r>
          </a:p>
          <a:p>
            <a:endParaRPr lang="nb-NO" sz="1400" dirty="0"/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Hvilke organismer var det flest av?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Hvilke organismer var det færrest av?</a:t>
            </a:r>
          </a:p>
        </p:txBody>
      </p:sp>
      <p:pic>
        <p:nvPicPr>
          <p:cNvPr id="6" name="Plassholder for bilde 5" descr="Et bilde som inneholder person, virvelløse dyr, utendørs, leddyr&#10;&#10;KI-generert innhold kan være feil.">
            <a:extLst>
              <a:ext uri="{FF2B5EF4-FFF2-40B4-BE49-F238E27FC236}">
                <a16:creationId xmlns:a16="http://schemas.microsoft.com/office/drawing/2014/main" id="{1F827AAE-BA8E-3447-9142-D7AC6E1ADB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1" y="1"/>
            <a:ext cx="4571999" cy="5143499"/>
          </a:xfrm>
        </p:spPr>
      </p:pic>
    </p:spTree>
    <p:extLst>
      <p:ext uri="{BB962C8B-B14F-4D97-AF65-F5344CB8AC3E}">
        <p14:creationId xmlns:p14="http://schemas.microsoft.com/office/powerpoint/2010/main" val="77311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A76A4-7D8C-079A-98A1-976BA2603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1F96D2-1753-2952-18BB-2F9F60EF0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Oppgave 4: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99AF99-50E9-5589-76F8-A2112823F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1400" dirty="0"/>
              <a:t>Noen organismer kan si oss noe om vannkvaliteten, fordi noen kan leve i vann med lite oksygen og mye forurensning, mens andre kun kan leve i rent vann. </a:t>
            </a:r>
          </a:p>
          <a:p>
            <a:endParaRPr lang="nb-NO" sz="1400" dirty="0"/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Fanget vi noen organismer som trenger rent vann? I så fall, hvilke?</a:t>
            </a:r>
          </a:p>
          <a:p>
            <a:pPr marL="342900" indent="-342900">
              <a:buFont typeface="+mj-lt"/>
              <a:buAutoNum type="alphaLcParenR"/>
            </a:pPr>
            <a:r>
              <a:rPr lang="nb-NO" sz="1400" dirty="0"/>
              <a:t>Fanget vi noen organismer som tåler urent vann? I så fall, hvilke? 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A52F9C3D-88B6-606E-2C04-831849A76A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rgbClr val="99CC66"/>
          </a:solidFill>
        </p:spPr>
        <p:txBody>
          <a:bodyPr>
            <a:normAutofit/>
          </a:bodyPr>
          <a:lstStyle/>
          <a:p>
            <a:endParaRPr lang="nb-NO" sz="140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85FD06A1-8618-3071-C836-739C710419BB}"/>
              </a:ext>
            </a:extLst>
          </p:cNvPr>
          <p:cNvSpPr txBox="1">
            <a:spLocks/>
          </p:cNvSpPr>
          <p:nvPr/>
        </p:nvSpPr>
        <p:spPr>
          <a:xfrm>
            <a:off x="4781826" y="2179616"/>
            <a:ext cx="3904975" cy="2197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rgbClr val="000000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400" b="1" dirty="0"/>
              <a:t>Organismer som trenger rent vann: </a:t>
            </a:r>
            <a:r>
              <a:rPr lang="nb-NO" sz="1400" dirty="0"/>
              <a:t>Steinfluelarve, vårfluelarve, svart </a:t>
            </a:r>
            <a:r>
              <a:rPr lang="nb-NO" sz="1400" dirty="0" err="1"/>
              <a:t>klobille</a:t>
            </a:r>
            <a:r>
              <a:rPr lang="nb-NO" sz="1400" dirty="0"/>
              <a:t>, renvanns flimmerorm</a:t>
            </a:r>
          </a:p>
          <a:p>
            <a:endParaRPr lang="nb-NO" sz="1400" dirty="0"/>
          </a:p>
          <a:p>
            <a:r>
              <a:rPr lang="nb-NO" sz="1400" b="1" dirty="0"/>
              <a:t>Organismer som tåler urent vann: </a:t>
            </a:r>
            <a:r>
              <a:rPr lang="nb-NO" sz="1400" dirty="0" err="1"/>
              <a:t>Mudderorm</a:t>
            </a:r>
            <a:r>
              <a:rPr lang="nb-NO" sz="1400" dirty="0"/>
              <a:t> (</a:t>
            </a:r>
            <a:r>
              <a:rPr lang="nb-NO" sz="1400" dirty="0" err="1"/>
              <a:t>tubifex</a:t>
            </a:r>
            <a:r>
              <a:rPr lang="nb-NO" sz="1400" dirty="0"/>
              <a:t>), droneflue (larve), sommerfuglmygg laver (</a:t>
            </a:r>
            <a:r>
              <a:rPr lang="nb-NO" sz="1400" dirty="0" err="1"/>
              <a:t>psychoda</a:t>
            </a:r>
            <a:r>
              <a:rPr lang="nb-NO" sz="1400" dirty="0"/>
              <a:t>) og glansmygglarve (</a:t>
            </a:r>
            <a:r>
              <a:rPr lang="nb-NO" sz="1400" dirty="0" err="1"/>
              <a:t>ptychoptera</a:t>
            </a:r>
            <a:r>
              <a:rPr lang="nb-NO" sz="1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5035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0493554"/>
      </p:ext>
    </p:extLst>
  </p:cSld>
  <p:clrMapOvr>
    <a:masterClrMapping/>
  </p:clrMapOvr>
</p:sld>
</file>

<file path=ppt/theme/theme1.xml><?xml version="1.0" encoding="utf-8"?>
<a:theme xmlns:a="http://schemas.openxmlformats.org/drawingml/2006/main" name="Norges nasjonalparker">
  <a:themeElements>
    <a:clrScheme name="Egendefinert 6">
      <a:dk1>
        <a:srgbClr val="13807E"/>
      </a:dk1>
      <a:lt1>
        <a:sysClr val="window" lastClr="FFFFFF"/>
      </a:lt1>
      <a:dk2>
        <a:srgbClr val="95928A"/>
      </a:dk2>
      <a:lt2>
        <a:srgbClr val="89C553"/>
      </a:lt2>
      <a:accent1>
        <a:srgbClr val="FD86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orem ipsum dolor sit amet.potx" id="{80688454-4EB7-4642-865C-5B807665C917}" vid="{CEB39650-8DE1-4F47-BB44-6F7BB68AADE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NN_PowerPoint_Mal_BvNØ_EBW</Template>
  <TotalTime>3625</TotalTime>
  <Words>238</Words>
  <Application>Microsoft Office PowerPoint</Application>
  <PresentationFormat>Skjermfremvisning (16:9)</PresentationFormat>
  <Paragraphs>29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Arial Nova Light</vt:lpstr>
      <vt:lpstr>Calibri</vt:lpstr>
      <vt:lpstr>Norges nasjonalparker</vt:lpstr>
      <vt:lpstr>Klasseromsøkt:  Behandle data fra  første feltdag </vt:lpstr>
      <vt:lpstr>Oppgave 1: </vt:lpstr>
      <vt:lpstr>Oppgave 2: </vt:lpstr>
      <vt:lpstr>Oppgave 3: </vt:lpstr>
      <vt:lpstr>Oppgave 4: 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Eilen Bjotveit Wiborg</dc:creator>
  <cp:lastModifiedBy>Eilen Bjotveit Wiborg</cp:lastModifiedBy>
  <cp:revision>29</cp:revision>
  <cp:lastPrinted>2025-10-06T11:25:09Z</cp:lastPrinted>
  <dcterms:created xsi:type="dcterms:W3CDTF">2025-02-24T08:10:11Z</dcterms:created>
  <dcterms:modified xsi:type="dcterms:W3CDTF">2026-02-16T10:50:52Z</dcterms:modified>
</cp:coreProperties>
</file>