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3" r:id="rId2"/>
    <p:sldId id="325" r:id="rId3"/>
    <p:sldId id="327" r:id="rId4"/>
    <p:sldId id="331" r:id="rId5"/>
    <p:sldId id="332" r:id="rId6"/>
    <p:sldId id="291" r:id="rId7"/>
  </p:sldIdLst>
  <p:sldSz cx="9144000" cy="5143500" type="screen16x9"/>
  <p:notesSz cx="6808788" cy="99409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66"/>
    <a:srgbClr val="BCD45B"/>
    <a:srgbClr val="089292"/>
    <a:srgbClr val="BAD25A"/>
    <a:srgbClr val="DBD5CD"/>
    <a:srgbClr val="068484"/>
    <a:srgbClr val="F79646"/>
    <a:srgbClr val="BFBAB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3" autoAdjust="0"/>
    <p:restoredTop sz="94918" autoAdjust="0"/>
  </p:normalViewPr>
  <p:slideViewPr>
    <p:cSldViewPr snapToGrid="0" snapToObjects="1">
      <p:cViewPr varScale="1">
        <p:scale>
          <a:sx n="200" d="100"/>
          <a:sy n="200" d="100"/>
        </p:scale>
        <p:origin x="8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3752" y="-96"/>
      </p:cViewPr>
      <p:guideLst>
        <p:guide orient="horz" pos="3131"/>
        <p:guide pos="2145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08BA-8DD1-E547-AD26-5311DAD7F4C6}" type="datetimeFigureOut">
              <a:t>16.02.2026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BBCD-DD46-6B43-9121-E3B1A8E453C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944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B319-D5DF-604F-963D-02A6F12F7EF7}" type="datetimeFigureOut">
              <a:t>16.02.2026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C927-C7C0-6E40-8673-0370EEE501D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74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 og tittel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489" y="2989633"/>
            <a:ext cx="7221446" cy="1255133"/>
          </a:xfrm>
        </p:spPr>
        <p:txBody>
          <a:bodyPr lIns="0" tIns="0" rIns="0" bIns="108000" anchor="t">
            <a:normAutofit/>
          </a:bodyPr>
          <a:lstStyle>
            <a:lvl1pPr>
              <a:lnSpc>
                <a:spcPts val="52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08152" y="2623784"/>
            <a:ext cx="720178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151" y="131127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" userDrawn="1">
          <p15:clr>
            <a:srgbClr val="FBAE40"/>
          </p15:clr>
        </p15:guide>
        <p15:guide id="2" orient="horz" pos="1393" userDrawn="1">
          <p15:clr>
            <a:srgbClr val="FBAE40"/>
          </p15:clr>
        </p15:guide>
        <p15:guide id="3" orient="horz" pos="82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0319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0737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til høy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1"/>
            <a:ext cx="4572000" cy="514350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856" y="1"/>
            <a:ext cx="4572572" cy="5143499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Sett inn             bilde her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49" y="993058"/>
            <a:ext cx="3904974" cy="2561691"/>
          </a:xfrm>
        </p:spPr>
        <p:txBody>
          <a:bodyPr anchor="ctr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7166441" y="3099830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</p:spTree>
    <p:extLst>
      <p:ext uri="{BB962C8B-B14F-4D97-AF65-F5344CB8AC3E}">
        <p14:creationId xmlns:p14="http://schemas.microsoft.com/office/powerpoint/2010/main" val="424393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95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ønn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90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 og tekst med bilde (grønn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7439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å)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079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146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til venst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1"/>
            <a:ext cx="4572000" cy="5143499"/>
          </a:xfrm>
          <a:prstGeom prst="rect">
            <a:avLst/>
          </a:prstGeom>
          <a:solidFill>
            <a:srgbClr val="C4BF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6412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15690"/>
          </a:xfrm>
        </p:spPr>
        <p:txBody>
          <a:bodyPr anchor="t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15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88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sjø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700980"/>
            <a:ext cx="8106698" cy="95373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677771"/>
            <a:ext cx="8102601" cy="665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8D32D959-D9F6-41BB-AE4E-AB0615FA8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7209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7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8168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>
            <a:extLst>
              <a:ext uri="{FF2B5EF4-FFF2-40B4-BE49-F238E27FC236}">
                <a16:creationId xmlns:a16="http://schemas.microsoft.com/office/drawing/2014/main" id="{30333C24-5923-498E-B045-11BA8A936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 rot="16200000">
            <a:off x="7166441" y="1772478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   Sett inn            bilde her</a:t>
            </a:r>
          </a:p>
        </p:txBody>
      </p:sp>
    </p:spTree>
    <p:extLst>
      <p:ext uri="{BB962C8B-B14F-4D97-AF65-F5344CB8AC3E}">
        <p14:creationId xmlns:p14="http://schemas.microsoft.com/office/powerpoint/2010/main" val="20268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 userDrawn="1">
          <p15:clr>
            <a:srgbClr val="FBAE40"/>
          </p15:clr>
        </p15:guide>
        <p15:guide id="2" orient="horz" pos="327" userDrawn="1">
          <p15:clr>
            <a:srgbClr val="FBAE40"/>
          </p15:clr>
        </p15:guide>
        <p15:guide id="3" pos="36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 slide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749A69E4-F94D-4927-90C5-F4DAE414F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325" y="1289602"/>
            <a:ext cx="2207349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  <p15:guide id="3" orient="horz" pos="209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 sli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59D775F-CB5B-4F53-A06B-0A382D4D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325" y="1289602"/>
            <a:ext cx="220734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>
          <p15:clr>
            <a:srgbClr val="FBAE40"/>
          </p15:clr>
        </p15:guide>
        <p15:guide id="2" orient="horz" pos="1053">
          <p15:clr>
            <a:srgbClr val="FBAE40"/>
          </p15:clr>
        </p15:guide>
        <p15:guide id="3" orient="horz" pos="2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land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642E897-8F82-4628-A3F1-3649B1B74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1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eget bil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3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1FA8D0-5F77-480E-9DD8-CC7707D1F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orient="horz" pos="894">
          <p15:clr>
            <a:srgbClr val="FBAE40"/>
          </p15:clr>
        </p15:guide>
        <p15:guide id="3" orient="horz" pos="3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160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434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oransje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33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4509856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4509856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4509856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9857" y="2300288"/>
            <a:ext cx="4634144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660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3042024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304417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10408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3061218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104089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36117" y="2300288"/>
            <a:ext cx="3065859" cy="2580673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1129" y="2300288"/>
            <a:ext cx="3042871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2906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88400"/>
            <a:ext cx="3871843" cy="247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81827" y="1688400"/>
            <a:ext cx="3567043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329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8" r:id="rId4"/>
    <p:sldLayoutId id="2147483649" r:id="rId5"/>
    <p:sldLayoutId id="2147483665" r:id="rId6"/>
    <p:sldLayoutId id="2147483666" r:id="rId7"/>
    <p:sldLayoutId id="2147483684" r:id="rId8"/>
    <p:sldLayoutId id="2147483685" r:id="rId9"/>
    <p:sldLayoutId id="2147483679" r:id="rId10"/>
    <p:sldLayoutId id="2147483683" r:id="rId11"/>
    <p:sldLayoutId id="2147483662" r:id="rId12"/>
    <p:sldLayoutId id="2147483671" r:id="rId13"/>
    <p:sldLayoutId id="2147483680" r:id="rId14"/>
    <p:sldLayoutId id="2147483681" r:id="rId15"/>
    <p:sldLayoutId id="2147483676" r:id="rId16"/>
    <p:sldLayoutId id="2147483682" r:id="rId17"/>
    <p:sldLayoutId id="2147483675" r:id="rId18"/>
    <p:sldLayoutId id="2147483658" r:id="rId19"/>
    <p:sldLayoutId id="2147483668" r:id="rId20"/>
    <p:sldLayoutId id="2147483655" r:id="rId21"/>
    <p:sldLayoutId id="2147483663" r:id="rId22"/>
    <p:sldLayoutId id="2147483674" r:id="rId23"/>
    <p:sldLayoutId id="214748367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2800" indent="-1728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29F7D0B-A8AD-9CB8-1E38-FFE8A4A70A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08" y="0"/>
            <a:ext cx="9141292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358804"/>
            <a:ext cx="8292231" cy="1795325"/>
          </a:xfrm>
          <a:noFill/>
        </p:spPr>
        <p:txBody>
          <a:bodyPr anchor="t">
            <a:normAutofit/>
          </a:bodyPr>
          <a:lstStyle/>
          <a:p>
            <a:r>
              <a:rPr lang="nb-NO" sz="2800" dirty="0"/>
              <a:t>Klasseromsøkt: </a:t>
            </a:r>
            <a:br>
              <a:rPr lang="nb-NO" sz="3200" dirty="0"/>
            </a:br>
            <a:r>
              <a:rPr lang="nb-NO" dirty="0"/>
              <a:t>Behandle data fra </a:t>
            </a:r>
            <a:br>
              <a:rPr lang="nb-NO" dirty="0"/>
            </a:br>
            <a:r>
              <a:rPr lang="nb-NO" dirty="0"/>
              <a:t>første </a:t>
            </a:r>
            <a:r>
              <a:rPr lang="nb-NO" dirty="0" err="1"/>
              <a:t>feltdag</a:t>
            </a:r>
            <a:r>
              <a:rPr lang="nb-NO" dirty="0"/>
              <a:t> </a:t>
            </a:r>
            <a:endParaRPr lang="nb-NO" sz="40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DCD4DD7-9C22-09F9-2DDA-375495FAC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99" y="522106"/>
            <a:ext cx="1158821" cy="847327"/>
          </a:xfrm>
          <a:effectLst/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463D288F-0684-0416-0B8B-04B6523C2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8764" y="625475"/>
            <a:ext cx="2093929" cy="7439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450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E11B6-AC20-F1ED-EA9C-2104601F6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BCC09-A29F-F364-3C9C-CE83E7A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1: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96E41-1412-D3C6-5852-670FF98D6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Se  gjennom bilder av arter dere fant (eget dokument). </a:t>
            </a:r>
          </a:p>
          <a:p>
            <a:endParaRPr lang="nb-NO" sz="1400" dirty="0"/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Hva synes du var mest spennende å fange på feltdagen?</a:t>
            </a:r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Husker du hvor du fanget de ulike artene? Nær land? Ved vannplanter? På eller i elvebunnen? </a:t>
            </a:r>
          </a:p>
        </p:txBody>
      </p:sp>
      <p:pic>
        <p:nvPicPr>
          <p:cNvPr id="8" name="Plassholder for bilde 7" descr="Et bilde som inneholder utendørs, gress, himmel, tre&#10;&#10;KI-generert innhold kan være feil.">
            <a:extLst>
              <a:ext uri="{FF2B5EF4-FFF2-40B4-BE49-F238E27FC236}">
                <a16:creationId xmlns:a16="http://schemas.microsoft.com/office/drawing/2014/main" id="{7F9FD78E-ECA8-5D1A-5318-1CEE4462D0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"/>
            <a:ext cx="4571999" cy="5143499"/>
          </a:xfrm>
        </p:spPr>
      </p:pic>
    </p:spTree>
    <p:extLst>
      <p:ext uri="{BB962C8B-B14F-4D97-AF65-F5344CB8AC3E}">
        <p14:creationId xmlns:p14="http://schemas.microsoft.com/office/powerpoint/2010/main" val="125394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5E4849-AB20-9D73-AF51-EB37DD6BA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2E422-1456-818B-59E3-2AEC7FF1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A00DD4-DE88-A755-DDEE-4024232C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400" dirty="0"/>
              <a:t>Lag et søylediagram i Excel for å presentere funnene.</a:t>
            </a:r>
          </a:p>
          <a:p>
            <a:endParaRPr lang="nb-NO" sz="1400" dirty="0"/>
          </a:p>
          <a:p>
            <a:pPr marL="342900" indent="-342900">
              <a:buFont typeface="+mj-lt"/>
              <a:buAutoNum type="arabicParenR"/>
            </a:pPr>
            <a:r>
              <a:rPr lang="nb-NO" sz="1400" dirty="0"/>
              <a:t>Åpne fangsttabellen i Excel</a:t>
            </a:r>
          </a:p>
          <a:p>
            <a:pPr marL="342900" indent="-342900">
              <a:buFont typeface="+mj-lt"/>
              <a:buAutoNum type="arabicParenR"/>
            </a:pPr>
            <a:r>
              <a:rPr lang="nb-NO" sz="1400" dirty="0"/>
              <a:t>Marker hele tabellen, også overskrifter</a:t>
            </a:r>
          </a:p>
          <a:p>
            <a:pPr marL="342900" indent="-342900">
              <a:buFont typeface="+mj-lt"/>
              <a:buAutoNum type="arabicParenR"/>
            </a:pPr>
            <a:r>
              <a:rPr lang="nb-NO" sz="1400" dirty="0"/>
              <a:t>Klikk på 'Sett inn' og velg 'Søylediagram'</a:t>
            </a:r>
          </a:p>
          <a:p>
            <a:pPr marL="342900" indent="-342900">
              <a:buFont typeface="+mj-lt"/>
              <a:buAutoNum type="arabicParenR"/>
            </a:pPr>
            <a:r>
              <a:rPr lang="nb-NO" sz="1400" dirty="0"/>
              <a:t>Velg '2D-søyle' for å lage diagrammet</a:t>
            </a:r>
          </a:p>
          <a:p>
            <a:pPr marL="342900" indent="-342900">
              <a:buFont typeface="+mj-lt"/>
              <a:buAutoNum type="arabicParenR"/>
            </a:pPr>
            <a:r>
              <a:rPr lang="nb-NO" sz="1400" dirty="0"/>
              <a:t>Skriv inn tittel og sjekk at alt ser riktig ut</a:t>
            </a:r>
          </a:p>
          <a:p>
            <a:pPr marL="342900" indent="-342900">
              <a:buFont typeface="+mj-lt"/>
              <a:buAutoNum type="arabicParenR"/>
            </a:pPr>
            <a:r>
              <a:rPr lang="nb-NO" sz="1400" dirty="0"/>
              <a:t>Lagre tabell og søylediagram</a:t>
            </a:r>
          </a:p>
        </p:txBody>
      </p:sp>
      <p:pic>
        <p:nvPicPr>
          <p:cNvPr id="16" name="Plassholder for bilde 15" descr="Et bilde som inneholder tegnefilm, tegning, illustrasjon, clip art&#10;&#10;KI-generert innhold kan være feil.">
            <a:extLst>
              <a:ext uri="{FF2B5EF4-FFF2-40B4-BE49-F238E27FC236}">
                <a16:creationId xmlns:a16="http://schemas.microsoft.com/office/drawing/2014/main" id="{BF3ABF2B-ED16-1D36-CE5D-FCB6D206CC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48" b="-15175"/>
          <a:stretch/>
        </p:blipFill>
        <p:spPr>
          <a:xfrm>
            <a:off x="4572001" y="1"/>
            <a:ext cx="4571999" cy="5143499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B447BBC-B129-BA5D-A6C9-08149EBF6D57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324038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D5CEE-C189-1D33-5CE2-388895972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245BC-EFB1-D2DF-6C12-1FDD8DAE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3: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4DE99F-9EC9-BEB0-0C6F-863DF1251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Bruk søylediagrammet ditt og svar på spørsmålene:</a:t>
            </a:r>
          </a:p>
          <a:p>
            <a:endParaRPr lang="nb-NO" sz="1400" dirty="0"/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Hvilke organismer var det flest av?</a:t>
            </a:r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Hvilke organismer var det færrest av?</a:t>
            </a:r>
          </a:p>
        </p:txBody>
      </p:sp>
      <p:pic>
        <p:nvPicPr>
          <p:cNvPr id="6" name="Plassholder for bilde 5" descr="Et bilde som inneholder person, virvelløse dyr, utendørs, leddyr&#10;&#10;KI-generert innhold kan være feil.">
            <a:extLst>
              <a:ext uri="{FF2B5EF4-FFF2-40B4-BE49-F238E27FC236}">
                <a16:creationId xmlns:a16="http://schemas.microsoft.com/office/drawing/2014/main" id="{1F827AAE-BA8E-3447-9142-D7AC6E1ADB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"/>
            <a:ext cx="4571999" cy="5143499"/>
          </a:xfrm>
        </p:spPr>
      </p:pic>
    </p:spTree>
    <p:extLst>
      <p:ext uri="{BB962C8B-B14F-4D97-AF65-F5344CB8AC3E}">
        <p14:creationId xmlns:p14="http://schemas.microsoft.com/office/powerpoint/2010/main" val="77311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0A76A4-7D8C-079A-98A1-976BA2603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F96D2-1753-2952-18BB-2F9F60EF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4: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99AF99-50E9-5589-76F8-A2112823F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1400" dirty="0"/>
              <a:t>Noen organismer kan si oss noe om vannkvaliteten, fordi noen kan leve i vann med lite oksygen og mye forurensning, mens andre kun kan leve i rent vann. </a:t>
            </a:r>
          </a:p>
          <a:p>
            <a:endParaRPr lang="nb-NO" sz="1400" dirty="0"/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Fanget vi noen organismer som trenger rent vann? I så fall, hvilke?</a:t>
            </a:r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Fanget vi noen organismer som tåler urent vann? I så fall, hvilke? 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52F9C3D-88B6-606E-2C04-831849A76A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rgbClr val="99CC66"/>
          </a:solidFill>
        </p:spPr>
        <p:txBody>
          <a:bodyPr>
            <a:normAutofit/>
          </a:bodyPr>
          <a:lstStyle/>
          <a:p>
            <a:endParaRPr lang="nb-NO" sz="14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5FD06A1-8618-3071-C836-739C710419BB}"/>
              </a:ext>
            </a:extLst>
          </p:cNvPr>
          <p:cNvSpPr txBox="1">
            <a:spLocks/>
          </p:cNvSpPr>
          <p:nvPr/>
        </p:nvSpPr>
        <p:spPr>
          <a:xfrm>
            <a:off x="4781826" y="2179616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/>
              <a:t>Organismer som trenger rent vann: </a:t>
            </a:r>
            <a:r>
              <a:rPr lang="nb-NO" sz="1400" dirty="0"/>
              <a:t>Steinfluelarve, vårfluelarve, svart </a:t>
            </a:r>
            <a:r>
              <a:rPr lang="nb-NO" sz="1400" dirty="0" err="1"/>
              <a:t>klobille</a:t>
            </a:r>
            <a:r>
              <a:rPr lang="nb-NO" sz="1400" dirty="0"/>
              <a:t>, renvanns flimmerorm</a:t>
            </a:r>
          </a:p>
          <a:p>
            <a:endParaRPr lang="nb-NO" sz="1400" dirty="0"/>
          </a:p>
          <a:p>
            <a:r>
              <a:rPr lang="nb-NO" sz="1400" b="1" dirty="0"/>
              <a:t>Organismer som tåler urent vann: </a:t>
            </a:r>
            <a:r>
              <a:rPr lang="nb-NO" sz="1400" dirty="0" err="1"/>
              <a:t>Mudderorm</a:t>
            </a:r>
            <a:r>
              <a:rPr lang="nb-NO" sz="1400" dirty="0"/>
              <a:t> (</a:t>
            </a:r>
            <a:r>
              <a:rPr lang="nb-NO" sz="1400" dirty="0" err="1"/>
              <a:t>tubifex</a:t>
            </a:r>
            <a:r>
              <a:rPr lang="nb-NO" sz="1400" dirty="0"/>
              <a:t>), droneflue (larve), sommerfuglmygg laver (</a:t>
            </a:r>
            <a:r>
              <a:rPr lang="nb-NO" sz="1400" dirty="0" err="1"/>
              <a:t>psychoda</a:t>
            </a:r>
            <a:r>
              <a:rPr lang="nb-NO" sz="1400" dirty="0"/>
              <a:t>) og glansmygglarve (</a:t>
            </a:r>
            <a:r>
              <a:rPr lang="nb-NO" sz="1400" dirty="0" err="1"/>
              <a:t>ptychoptera</a:t>
            </a:r>
            <a:r>
              <a:rPr lang="nb-NO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03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493554"/>
      </p:ext>
    </p:extLst>
  </p:cSld>
  <p:clrMapOvr>
    <a:masterClrMapping/>
  </p:clrMapOvr>
</p:sld>
</file>

<file path=ppt/theme/theme1.xml><?xml version="1.0" encoding="utf-8"?>
<a:theme xmlns:a="http://schemas.openxmlformats.org/drawingml/2006/main" name="Norges nasjonalparker">
  <a:themeElements>
    <a:clrScheme name="Egendefinert 6">
      <a:dk1>
        <a:srgbClr val="13807E"/>
      </a:dk1>
      <a:lt1>
        <a:sysClr val="window" lastClr="FFFFFF"/>
      </a:lt1>
      <a:dk2>
        <a:srgbClr val="95928A"/>
      </a:dk2>
      <a:lt2>
        <a:srgbClr val="89C553"/>
      </a:lt2>
      <a:accent1>
        <a:srgbClr val="FD862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rem ipsum dolor sit amet.potx" id="{80688454-4EB7-4642-865C-5B807665C917}" vid="{CEB39650-8DE1-4F47-BB44-6F7BB68AADE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NN_PowerPoint_Mal_BvNØ_EBW</Template>
  <TotalTime>3625</TotalTime>
  <Words>238</Words>
  <Application>Microsoft Office PowerPoint</Application>
  <PresentationFormat>Skjermfremvisning (16:9)</PresentationFormat>
  <Paragraphs>29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Arial Nova Light</vt:lpstr>
      <vt:lpstr>Calibri</vt:lpstr>
      <vt:lpstr>Norges nasjonalparker</vt:lpstr>
      <vt:lpstr>Klasseromsøkt:  Behandle data fra  første feltdag </vt:lpstr>
      <vt:lpstr>Oppgave 1: </vt:lpstr>
      <vt:lpstr>Oppgave 2: </vt:lpstr>
      <vt:lpstr>Oppgave 3: </vt:lpstr>
      <vt:lpstr>Oppgave 4: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Eilen Bjotveit Wiborg</dc:creator>
  <cp:lastModifiedBy>Eilen Bjotveit Wiborg</cp:lastModifiedBy>
  <cp:revision>29</cp:revision>
  <cp:lastPrinted>2025-10-06T11:25:09Z</cp:lastPrinted>
  <dcterms:created xsi:type="dcterms:W3CDTF">2025-02-24T08:10:11Z</dcterms:created>
  <dcterms:modified xsi:type="dcterms:W3CDTF">2026-02-16T10:50:52Z</dcterms:modified>
</cp:coreProperties>
</file>