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42" r:id="rId2"/>
    <p:sldId id="333" r:id="rId3"/>
    <p:sldId id="325" r:id="rId4"/>
    <p:sldId id="327" r:id="rId5"/>
    <p:sldId id="339" r:id="rId6"/>
    <p:sldId id="334" r:id="rId7"/>
    <p:sldId id="335" r:id="rId8"/>
    <p:sldId id="340" r:id="rId9"/>
    <p:sldId id="338" r:id="rId10"/>
    <p:sldId id="331" r:id="rId11"/>
    <p:sldId id="336" r:id="rId12"/>
    <p:sldId id="337" r:id="rId13"/>
    <p:sldId id="341" r:id="rId14"/>
    <p:sldId id="291" r:id="rId15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009100"/>
    <a:srgbClr val="D4E1F5"/>
    <a:srgbClr val="000000"/>
    <a:srgbClr val="99CC66"/>
    <a:srgbClr val="BCD45B"/>
    <a:srgbClr val="089292"/>
    <a:srgbClr val="BAD25A"/>
    <a:srgbClr val="DBD5CD"/>
    <a:srgbClr val="06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194" d="100"/>
          <a:sy n="194" d="100"/>
        </p:scale>
        <p:origin x="1036" y="1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A0qXnuoAoDc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DeglYoaLy5Q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Forarbeid til </a:t>
            </a:r>
            <a:br>
              <a:rPr lang="nb-NO" dirty="0"/>
            </a:br>
            <a:r>
              <a:rPr lang="nb-NO" dirty="0"/>
              <a:t>andre </a:t>
            </a:r>
            <a:r>
              <a:rPr lang="nb-NO" dirty="0" err="1"/>
              <a:t>feltdag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909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D5CEE-C189-1D33-5CE2-38889597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9245BC-EFB1-D2DF-6C12-1FDD8DAE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Fosfor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DE99F-9EC9-BEB0-0C6F-863DF1251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viktig for alt liv,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en viktig byggestein i DNA-et (arvestoffet) vårt,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kan brukes i alt fra elektronikk til fyrstikker og i gjødsel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  <a:p>
            <a:r>
              <a:rPr lang="nb-NO" sz="1400" dirty="0"/>
              <a:t>Fosfor som er bundet til oksygen kalles fosfat. Dette skal vi måle.</a:t>
            </a:r>
          </a:p>
          <a:p>
            <a:endParaRPr lang="nb-NO" sz="1400" dirty="0"/>
          </a:p>
        </p:txBody>
      </p:sp>
      <p:pic>
        <p:nvPicPr>
          <p:cNvPr id="6" name="Plassholder for bilde 5" descr="Et bilde som inneholder korallrev, virvelløse dyr&#10;&#10;KI-generert innhold kan være feil.">
            <a:extLst>
              <a:ext uri="{FF2B5EF4-FFF2-40B4-BE49-F238E27FC236}">
                <a16:creationId xmlns:a16="http://schemas.microsoft.com/office/drawing/2014/main" id="{69185135-2266-2F60-6FE2-4902C186E6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25B5A74-F697-DBE1-0893-3CAE1546C05E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77311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161854-D5C6-C6E5-08C4-785F0A65E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C32880-FAE7-0E2F-7C4A-61F3C88A5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51" y="398248"/>
            <a:ext cx="7777245" cy="370543"/>
          </a:xfrm>
        </p:spPr>
        <p:txBody>
          <a:bodyPr>
            <a:normAutofit/>
          </a:bodyPr>
          <a:lstStyle/>
          <a:p>
            <a:r>
              <a:rPr lang="nb-NO" dirty="0"/>
              <a:t>pH er en måleenhet for hvor surt noe er.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C7BA702-2980-ED6F-939C-2FCA0E6FF361}"/>
              </a:ext>
            </a:extLst>
          </p:cNvPr>
          <p:cNvSpPr txBox="1"/>
          <p:nvPr/>
        </p:nvSpPr>
        <p:spPr>
          <a:xfrm rot="16200000">
            <a:off x="6882817" y="2886184"/>
            <a:ext cx="42607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050" dirty="0">
                <a:solidFill>
                  <a:srgbClr val="000000"/>
                </a:solidFill>
              </a:rPr>
              <a:t>pH-skalaen, by </a:t>
            </a:r>
            <a:r>
              <a:rPr lang="nb-NO" sz="1050" dirty="0" err="1">
                <a:solidFill>
                  <a:srgbClr val="000000"/>
                </a:solidFill>
              </a:rPr>
              <a:t>Bedin</a:t>
            </a:r>
            <a:r>
              <a:rPr lang="nb-NO" sz="1050" dirty="0">
                <a:solidFill>
                  <a:srgbClr val="000000"/>
                </a:solidFill>
              </a:rPr>
              <a:t>, T. (https://ndla.no/image/50808). CC BY-SA 4.0.</a:t>
            </a:r>
          </a:p>
        </p:txBody>
      </p:sp>
      <p:pic>
        <p:nvPicPr>
          <p:cNvPr id="7" name="Plassholder for bilde 6">
            <a:extLst>
              <a:ext uri="{FF2B5EF4-FFF2-40B4-BE49-F238E27FC236}">
                <a16:creationId xmlns:a16="http://schemas.microsoft.com/office/drawing/2014/main" id="{79B1E2C9-54B9-DBCA-7314-6C1D788D8B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0" y="1"/>
            <a:ext cx="9143999" cy="5143500"/>
          </a:xfr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85238AA-143E-5B4C-DA17-BDB0EE30D31B}"/>
              </a:ext>
            </a:extLst>
          </p:cNvPr>
          <p:cNvSpPr txBox="1"/>
          <p:nvPr/>
        </p:nvSpPr>
        <p:spPr>
          <a:xfrm rot="16200000">
            <a:off x="6738037" y="2705639"/>
            <a:ext cx="467566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Fosfor-kretsløpet, av </a:t>
            </a:r>
            <a:r>
              <a:rPr lang="nb-NO" sz="700" dirty="0" err="1">
                <a:solidFill>
                  <a:srgbClr val="000000"/>
                </a:solidFill>
              </a:rPr>
              <a:t>Bedin</a:t>
            </a:r>
            <a:r>
              <a:rPr lang="nb-NO" sz="700" dirty="0">
                <a:solidFill>
                  <a:srgbClr val="000000"/>
                </a:solidFill>
              </a:rPr>
              <a:t>, T. (https://ndla.no/image/49459). CC BY-SA 4.0.</a:t>
            </a:r>
          </a:p>
        </p:txBody>
      </p:sp>
    </p:spTree>
    <p:extLst>
      <p:ext uri="{BB962C8B-B14F-4D97-AF65-F5344CB8AC3E}">
        <p14:creationId xmlns:p14="http://schemas.microsoft.com/office/powerpoint/2010/main" val="2754352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7DAB0890-1F92-E368-6A33-58EFEBD0B3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82000" y="995534"/>
            <a:ext cx="5580000" cy="3152432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2" name="Media på Internett 1" title="Forarbeid til 2. feltdag - vannmålinger">
            <a:hlinkClick r:id="" action="ppaction://media"/>
            <a:extLst>
              <a:ext uri="{FF2B5EF4-FFF2-40B4-BE49-F238E27FC236}">
                <a16:creationId xmlns:a16="http://schemas.microsoft.com/office/drawing/2014/main" id="{0ED27CC4-4A40-5E6A-9D6C-2A7B4B6FFDA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2000" y="995534"/>
            <a:ext cx="5580000" cy="315243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00F0C02-EF6F-E7AA-EDF5-31FBD2155BD1}"/>
              </a:ext>
            </a:extLst>
          </p:cNvPr>
          <p:cNvSpPr txBox="1"/>
          <p:nvPr/>
        </p:nvSpPr>
        <p:spPr>
          <a:xfrm>
            <a:off x="476250" y="302657"/>
            <a:ext cx="4805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Hvordan måler vi pH, nitrogen og fosfor i vannet?</a:t>
            </a:r>
          </a:p>
        </p:txBody>
      </p:sp>
    </p:spTree>
    <p:extLst>
      <p:ext uri="{BB962C8B-B14F-4D97-AF65-F5344CB8AC3E}">
        <p14:creationId xmlns:p14="http://schemas.microsoft.com/office/powerpoint/2010/main" val="147797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D69C7-CFE6-E483-B32C-0E79AD509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9EB285-A4CA-FDEC-D95E-F72200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C4AFE2-FC92-D4DB-7C52-3E4D35F79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Vi skal fylle inn resultater fra målingen i et skjema. I tillegg skal vi undersøke andre faktorer som kan fortelle oss hvor rent/skittent vannet er.</a:t>
            </a:r>
          </a:p>
          <a:p>
            <a:r>
              <a:rPr lang="nb-NO" sz="1400" dirty="0"/>
              <a:t>Se gjennom skjemaet så dere er kjent med det før feltdagen.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347F1676-EC66-D72C-0FAA-8D78862FC6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72001" y="1"/>
            <a:ext cx="4571999" cy="5143499"/>
          </a:xfrm>
        </p:spPr>
      </p:pic>
    </p:spTree>
    <p:extLst>
      <p:ext uri="{BB962C8B-B14F-4D97-AF65-F5344CB8AC3E}">
        <p14:creationId xmlns:p14="http://schemas.microsoft.com/office/powerpoint/2010/main" val="2909955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7DAB0890-1F92-E368-6A33-58EFEBD0B3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82000" y="995534"/>
            <a:ext cx="5580000" cy="3152432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7" name="Media på Internett 6" title="Intro til forarbeid før 2. feltdag">
            <a:hlinkClick r:id="" action="ppaction://media"/>
            <a:extLst>
              <a:ext uri="{FF2B5EF4-FFF2-40B4-BE49-F238E27FC236}">
                <a16:creationId xmlns:a16="http://schemas.microsoft.com/office/drawing/2014/main" id="{B704AF4E-4FC4-113A-8713-33E63A751FD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2000" y="995534"/>
            <a:ext cx="5580000" cy="315243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DA705A4-4A0F-EBFE-432D-9F8FD16A4CAD}"/>
              </a:ext>
            </a:extLst>
          </p:cNvPr>
          <p:cNvSpPr txBox="1"/>
          <p:nvPr/>
        </p:nvSpPr>
        <p:spPr>
          <a:xfrm>
            <a:off x="476250" y="302657"/>
            <a:ext cx="393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Andre </a:t>
            </a:r>
            <a:r>
              <a:rPr lang="nb-NO" dirty="0" err="1">
                <a:solidFill>
                  <a:schemeClr val="bg1"/>
                </a:solidFill>
              </a:rPr>
              <a:t>feltdag</a:t>
            </a:r>
            <a:r>
              <a:rPr lang="nb-NO" dirty="0">
                <a:solidFill>
                  <a:schemeClr val="bg1"/>
                </a:solidFill>
              </a:rPr>
              <a:t> – er vannet i Nitelva rent?</a:t>
            </a:r>
          </a:p>
        </p:txBody>
      </p:sp>
    </p:spTree>
    <p:extLst>
      <p:ext uri="{BB962C8B-B14F-4D97-AF65-F5344CB8AC3E}">
        <p14:creationId xmlns:p14="http://schemas.microsoft.com/office/powerpoint/2010/main" val="215818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Diskuter i grupper og oppsummer i plenum: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Hva er rent vann? Hvordan ser det ut? Hvordan lukter det? Smaker det noe?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Hva tror dere kan påvirke hvor rent vannet er (vannkvaliteten)?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7F9FD78E-ECA8-5D1A-5318-1CEE4462D0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DC9ABFA9-4D0F-BD75-620B-ADBD82C41534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Måle vannkvalitet: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Det er flere faktorer som kan påvirke hvor rent vannet er. </a:t>
            </a:r>
          </a:p>
          <a:p>
            <a:r>
              <a:rPr lang="nb-NO" sz="1400" dirty="0"/>
              <a:t>Noen av faktorer, som vi skal se på i Nitelva, er innhold av grunnstoffene </a:t>
            </a:r>
            <a:r>
              <a:rPr lang="nb-NO" sz="1400" b="1" dirty="0"/>
              <a:t>fosfor</a:t>
            </a:r>
            <a:r>
              <a:rPr lang="nb-NO" sz="1400" dirty="0"/>
              <a:t> og </a:t>
            </a:r>
            <a:r>
              <a:rPr lang="nb-NO" sz="1400" b="1" dirty="0"/>
              <a:t>nitrogen</a:t>
            </a:r>
            <a:r>
              <a:rPr lang="nb-NO" sz="1400" dirty="0"/>
              <a:t>.</a:t>
            </a:r>
          </a:p>
          <a:p>
            <a:r>
              <a:rPr lang="nb-NO" sz="1400" dirty="0"/>
              <a:t>En annen viktig faktor er hvor surt vannet er, </a:t>
            </a:r>
            <a:r>
              <a:rPr lang="nb-NO" sz="1400" b="1" dirty="0"/>
              <a:t>pH</a:t>
            </a:r>
            <a:r>
              <a:rPr lang="nb-NO" sz="1400" dirty="0"/>
              <a:t>. </a:t>
            </a:r>
          </a:p>
        </p:txBody>
      </p:sp>
      <p:pic>
        <p:nvPicPr>
          <p:cNvPr id="6" name="Plassholder for bilde 5" descr="Et bilde som inneholder gjennomsiktig materiale, vann, væske, dråpe&#10;&#10;KI-generert innhold kan være feil.">
            <a:extLst>
              <a:ext uri="{FF2B5EF4-FFF2-40B4-BE49-F238E27FC236}">
                <a16:creationId xmlns:a16="http://schemas.microsoft.com/office/drawing/2014/main" id="{3E898111-D1E6-FA17-80D0-3AC29F1BBD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24BDFC9A-1D95-267C-574C-51AF931DFBCB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A0909-3384-7ABC-64A8-7C964EFED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FA9E8-3201-D99A-1FF0-4D929C9B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FF69E9-EB45-43F9-6536-C2C199B00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Har dere hørt om pH, nitrogen og fosfor før?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Snakk sammen i grupper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Gå gjennom de neste lysbildene og bli kjent med pH, nitrogen og fosfor.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C03C0001-C444-4034-BC6F-D2F3820651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B769320-4C30-0C53-AE19-FF42B95D3035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2507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A56185-A3A4-8E54-0EDA-ADD0D4C06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229594-CAB9-213C-59A7-2AE85B131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143C2F-C127-6AC9-FD43-8D3DBE10A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en måleenhet som forteller oss om hvor surt noe 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pH på 7 er nøytral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</p:txBody>
      </p:sp>
      <p:pic>
        <p:nvPicPr>
          <p:cNvPr id="6" name="Plassholder for bilde 5" descr="Et bilde som inneholder person, Menneskeansikt, klær, mat&#10;&#10;KI-generert innhold kan være feil.">
            <a:extLst>
              <a:ext uri="{FF2B5EF4-FFF2-40B4-BE49-F238E27FC236}">
                <a16:creationId xmlns:a16="http://schemas.microsoft.com/office/drawing/2014/main" id="{7C82A2A9-487B-356A-FF69-3E8C6D4D1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CF3D80B-DD3B-7CAB-8D8D-C3E685959D3A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423685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E6503-00D5-A05B-D111-03C7005D9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45A37222-04BA-D84C-43E7-6572001589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6665" y="90488"/>
            <a:ext cx="8435210" cy="4744817"/>
          </a:xfrm>
          <a:noFill/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D81244BE-92CD-5F98-460F-B28B941E30FB}"/>
              </a:ext>
            </a:extLst>
          </p:cNvPr>
          <p:cNvSpPr txBox="1"/>
          <p:nvPr/>
        </p:nvSpPr>
        <p:spPr>
          <a:xfrm rot="16200000">
            <a:off x="6905920" y="2905420"/>
            <a:ext cx="42607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dirty="0">
                <a:solidFill>
                  <a:srgbClr val="000000"/>
                </a:solidFill>
              </a:rPr>
              <a:t>pH-skalaen, by </a:t>
            </a:r>
            <a:r>
              <a:rPr lang="nb-NO" sz="800" dirty="0" err="1">
                <a:solidFill>
                  <a:srgbClr val="000000"/>
                </a:solidFill>
              </a:rPr>
              <a:t>Bedin</a:t>
            </a:r>
            <a:r>
              <a:rPr lang="nb-NO" sz="800" dirty="0">
                <a:solidFill>
                  <a:srgbClr val="000000"/>
                </a:solidFill>
              </a:rPr>
              <a:t>, T. (https://ndla.no/image/50808). CC BY-SA 4.0.</a:t>
            </a:r>
          </a:p>
        </p:txBody>
      </p:sp>
    </p:spTree>
    <p:extLst>
      <p:ext uri="{BB962C8B-B14F-4D97-AF65-F5344CB8AC3E}">
        <p14:creationId xmlns:p14="http://schemas.microsoft.com/office/powerpoint/2010/main" val="182427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F88F24-D71B-F33D-10A7-82203F1F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00B4A8-BD14-D09C-7C92-604802E9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Nitrogen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1DCF62-CF3B-6FB5-445E-19826D04D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det grunnstoffet det finnes mest av i lufta, 80%!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brukes som tilsetninger i mat og i gjødsel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  <a:p>
            <a:r>
              <a:rPr lang="nb-NO" sz="1400" dirty="0"/>
              <a:t>Nitrogen som er bundet til oksygen kalles nitritt og nitrat. Dette skal vi måle.</a:t>
            </a:r>
          </a:p>
        </p:txBody>
      </p:sp>
      <p:pic>
        <p:nvPicPr>
          <p:cNvPr id="6" name="Plassholder for bilde 5" descr="Et bilde som inneholder røyk, røntgenfilm, vinter&#10;&#10;KI-generert innhold kan være feil.">
            <a:extLst>
              <a:ext uri="{FF2B5EF4-FFF2-40B4-BE49-F238E27FC236}">
                <a16:creationId xmlns:a16="http://schemas.microsoft.com/office/drawing/2014/main" id="{8A24C1E7-B651-1258-EFF2-9757C9A2CE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BB3DBC7-64C9-F594-73D9-8A373CE9E2BC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936496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7FCE7-6BCE-CCE7-E2CF-29AC4F70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914D798A-6A16-1448-5C72-1DCC467588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26117850-4F06-0173-4939-263BA30C70A9}"/>
              </a:ext>
            </a:extLst>
          </p:cNvPr>
          <p:cNvSpPr/>
          <p:nvPr/>
        </p:nvSpPr>
        <p:spPr>
          <a:xfrm>
            <a:off x="3867" y="1669312"/>
            <a:ext cx="9136266" cy="3474187"/>
          </a:xfrm>
          <a:prstGeom prst="rect">
            <a:avLst/>
          </a:prstGeom>
          <a:solidFill>
            <a:srgbClr val="FFF2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D11ED812-5062-1635-AA65-C661EC7ECD29}"/>
              </a:ext>
            </a:extLst>
          </p:cNvPr>
          <p:cNvSpPr/>
          <p:nvPr/>
        </p:nvSpPr>
        <p:spPr>
          <a:xfrm>
            <a:off x="-184151" y="-33430"/>
            <a:ext cx="9512300" cy="1816100"/>
          </a:xfrm>
          <a:prstGeom prst="rect">
            <a:avLst/>
          </a:prstGeom>
          <a:solidFill>
            <a:srgbClr val="D4E1F5"/>
          </a:solidFill>
          <a:ln w="8890">
            <a:solidFill>
              <a:srgbClr val="0091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effectLst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254D794-5E0F-156C-7498-28E42528E990}"/>
              </a:ext>
            </a:extLst>
          </p:cNvPr>
          <p:cNvSpPr txBox="1"/>
          <p:nvPr/>
        </p:nvSpPr>
        <p:spPr>
          <a:xfrm rot="16200000">
            <a:off x="6711143" y="2697945"/>
            <a:ext cx="467566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dirty="0">
                <a:solidFill>
                  <a:srgbClr val="000000"/>
                </a:solidFill>
              </a:rPr>
              <a:t>Nitrogenets kretsløp, av </a:t>
            </a:r>
            <a:r>
              <a:rPr lang="nb-NO" sz="800" dirty="0" err="1">
                <a:solidFill>
                  <a:srgbClr val="000000"/>
                </a:solidFill>
              </a:rPr>
              <a:t>Bedin</a:t>
            </a:r>
            <a:r>
              <a:rPr lang="nb-NO" sz="800" dirty="0">
                <a:solidFill>
                  <a:srgbClr val="000000"/>
                </a:solidFill>
              </a:rPr>
              <a:t>, T. (https://ndla.no/image/49452). CC BY-SA 4.0.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A169812E-C3A9-EE3A-0F9B-86903995D0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50" y="-196850"/>
            <a:ext cx="7988300" cy="548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12176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5361</TotalTime>
  <Words>407</Words>
  <Application>Microsoft Office PowerPoint</Application>
  <PresentationFormat>Skjermfremvisning (16:9)</PresentationFormat>
  <Paragraphs>45</Paragraphs>
  <Slides>14</Slides>
  <Notes>0</Notes>
  <HiddenSlides>0</HiddenSlides>
  <MMClips>2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8" baseType="lpstr">
      <vt:lpstr>Arial</vt:lpstr>
      <vt:lpstr>Arial Nova Light</vt:lpstr>
      <vt:lpstr>Calibri</vt:lpstr>
      <vt:lpstr>Norges nasjonalparker</vt:lpstr>
      <vt:lpstr>Klasseromsøkt:  Forarbeid til  andre feltdag</vt:lpstr>
      <vt:lpstr>PowerPoint-presentasjon</vt:lpstr>
      <vt:lpstr>Oppgave 1: </vt:lpstr>
      <vt:lpstr>Måle vannkvalitet: </vt:lpstr>
      <vt:lpstr>Oppgave 2: </vt:lpstr>
      <vt:lpstr>pH</vt:lpstr>
      <vt:lpstr>PowerPoint-presentasjon</vt:lpstr>
      <vt:lpstr>Nitrogen</vt:lpstr>
      <vt:lpstr>PowerPoint-presentasjon</vt:lpstr>
      <vt:lpstr>Fosfor</vt:lpstr>
      <vt:lpstr>PowerPoint-presentasjon</vt:lpstr>
      <vt:lpstr>PowerPoint-presentasjon</vt:lpstr>
      <vt:lpstr>Oppgave 3: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30</cp:revision>
  <cp:lastPrinted>2025-10-06T11:25:09Z</cp:lastPrinted>
  <dcterms:created xsi:type="dcterms:W3CDTF">2025-02-24T08:10:11Z</dcterms:created>
  <dcterms:modified xsi:type="dcterms:W3CDTF">2026-02-16T10:51:22Z</dcterms:modified>
</cp:coreProperties>
</file>