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42" r:id="rId2"/>
    <p:sldId id="333" r:id="rId3"/>
    <p:sldId id="325" r:id="rId4"/>
    <p:sldId id="327" r:id="rId5"/>
    <p:sldId id="339" r:id="rId6"/>
    <p:sldId id="334" r:id="rId7"/>
    <p:sldId id="335" r:id="rId8"/>
    <p:sldId id="340" r:id="rId9"/>
    <p:sldId id="338" r:id="rId10"/>
    <p:sldId id="331" r:id="rId11"/>
    <p:sldId id="336" r:id="rId12"/>
    <p:sldId id="337" r:id="rId13"/>
    <p:sldId id="341" r:id="rId14"/>
    <p:sldId id="291" r:id="rId15"/>
  </p:sldIdLst>
  <p:sldSz cx="9144000" cy="5143500" type="screen16x9"/>
  <p:notesSz cx="6808788" cy="9940925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009100"/>
    <a:srgbClr val="D4E1F5"/>
    <a:srgbClr val="000000"/>
    <a:srgbClr val="99CC66"/>
    <a:srgbClr val="BCD45B"/>
    <a:srgbClr val="089292"/>
    <a:srgbClr val="BAD25A"/>
    <a:srgbClr val="DBD5CD"/>
    <a:srgbClr val="068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43" autoAdjust="0"/>
    <p:restoredTop sz="94918" autoAdjust="0"/>
  </p:normalViewPr>
  <p:slideViewPr>
    <p:cSldViewPr snapToGrid="0" snapToObjects="1">
      <p:cViewPr varScale="1">
        <p:scale>
          <a:sx n="194" d="100"/>
          <a:sy n="194" d="100"/>
        </p:scale>
        <p:origin x="1036" y="1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notesViewPr>
    <p:cSldViewPr snapToGrid="0" snapToObjects="1">
      <p:cViewPr varScale="1">
        <p:scale>
          <a:sx n="75" d="100"/>
          <a:sy n="75" d="100"/>
        </p:scale>
        <p:origin x="-3752" y="-96"/>
      </p:cViewPr>
      <p:guideLst>
        <p:guide orient="horz" pos="3131"/>
        <p:guide pos="2145"/>
      </p:guideLst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108BA-8DD1-E547-AD26-5311DAD7F4C6}" type="datetimeFigureOut">
              <a:t>16.02.2026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9BBCD-DD46-6B43-9121-E3B1A8E453C6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6944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2B319-D5DF-604F-963D-02A6F12F7EF7}" type="datetimeFigureOut">
              <a:t>16.02.2026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3C927-C7C0-6E40-8673-0370EEE501D8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974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logo og tittel (grå)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88489" y="2989633"/>
            <a:ext cx="7221446" cy="1255133"/>
          </a:xfrm>
        </p:spPr>
        <p:txBody>
          <a:bodyPr lIns="0" tIns="0" rIns="0" bIns="108000" anchor="t">
            <a:normAutofit/>
          </a:bodyPr>
          <a:lstStyle>
            <a:lvl1pPr>
              <a:lnSpc>
                <a:spcPts val="5200"/>
              </a:lnSpc>
              <a:defRPr sz="5200" b="1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008152" y="2623784"/>
            <a:ext cx="720178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151" y="1311275"/>
            <a:ext cx="117023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34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5" userDrawn="1">
          <p15:clr>
            <a:srgbClr val="FBAE40"/>
          </p15:clr>
        </p15:guide>
        <p15:guide id="2" orient="horz" pos="1393" userDrawn="1">
          <p15:clr>
            <a:srgbClr val="FBAE40"/>
          </p15:clr>
        </p15:guide>
        <p15:guide id="3" orient="horz" pos="82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bg>
      <p:bgPr>
        <a:solidFill>
          <a:srgbClr val="DBD5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17">
            <a:extLst>
              <a:ext uri="{FF2B5EF4-FFF2-40B4-BE49-F238E27FC236}">
                <a16:creationId xmlns:a16="http://schemas.microsoft.com/office/drawing/2014/main" id="{82A78064-56FC-AE49-6195-EE6C505E10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0543C6-B412-9B99-2D90-F13028EC08CE}"/>
              </a:ext>
            </a:extLst>
          </p:cNvPr>
          <p:cNvSpPr txBox="1">
            <a:spLocks/>
          </p:cNvSpPr>
          <p:nvPr userDrawn="1"/>
        </p:nvSpPr>
        <p:spPr>
          <a:xfrm>
            <a:off x="2280095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CEAF079-ADC4-3AA3-656C-28C33AEF86BA}"/>
              </a:ext>
            </a:extLst>
          </p:cNvPr>
          <p:cNvSpPr txBox="1">
            <a:spLocks/>
          </p:cNvSpPr>
          <p:nvPr userDrawn="1"/>
        </p:nvSpPr>
        <p:spPr>
          <a:xfrm>
            <a:off x="4571998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B5A75C5-1A74-FF0F-46BA-9F4108FB3FC7}"/>
              </a:ext>
            </a:extLst>
          </p:cNvPr>
          <p:cNvSpPr txBox="1">
            <a:spLocks/>
          </p:cNvSpPr>
          <p:nvPr userDrawn="1"/>
        </p:nvSpPr>
        <p:spPr>
          <a:xfrm>
            <a:off x="6858000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BA684C1-3A11-AFA1-2A55-8730B2794EB5}"/>
              </a:ext>
            </a:extLst>
          </p:cNvPr>
          <p:cNvSpPr txBox="1">
            <a:spLocks/>
          </p:cNvSpPr>
          <p:nvPr userDrawn="1"/>
        </p:nvSpPr>
        <p:spPr>
          <a:xfrm>
            <a:off x="457199" y="509119"/>
            <a:ext cx="8106698" cy="9537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2400" dirty="0"/>
              <a:t>Overskrift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F996366-FE06-B5DA-7C17-359B941FD6BA}"/>
              </a:ext>
            </a:extLst>
          </p:cNvPr>
          <p:cNvSpPr txBox="1"/>
          <p:nvPr userDrawn="1"/>
        </p:nvSpPr>
        <p:spPr>
          <a:xfrm>
            <a:off x="-5902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76DD50C9-8DBA-806A-35E0-7676FF72268E}"/>
              </a:ext>
            </a:extLst>
          </p:cNvPr>
          <p:cNvSpPr txBox="1"/>
          <p:nvPr userDrawn="1"/>
        </p:nvSpPr>
        <p:spPr>
          <a:xfrm>
            <a:off x="2280095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D4C7952-F7D6-0370-95B9-AF95A58C3C10}"/>
              </a:ext>
            </a:extLst>
          </p:cNvPr>
          <p:cNvSpPr txBox="1"/>
          <p:nvPr userDrawn="1"/>
        </p:nvSpPr>
        <p:spPr>
          <a:xfrm>
            <a:off x="4573475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41206EF-3155-AA9F-98F2-AA728689C29C}"/>
              </a:ext>
            </a:extLst>
          </p:cNvPr>
          <p:cNvSpPr txBox="1"/>
          <p:nvPr userDrawn="1"/>
        </p:nvSpPr>
        <p:spPr>
          <a:xfrm>
            <a:off x="6857999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92D203E5-5AF1-2D72-EDD8-5921A9AE73D1}"/>
              </a:ext>
            </a:extLst>
          </p:cNvPr>
          <p:cNvSpPr txBox="1">
            <a:spLocks/>
          </p:cNvSpPr>
          <p:nvPr userDrawn="1"/>
        </p:nvSpPr>
        <p:spPr>
          <a:xfrm>
            <a:off x="-11808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19" name="Plassholder for bilde 17">
            <a:extLst>
              <a:ext uri="{FF2B5EF4-FFF2-40B4-BE49-F238E27FC236}">
                <a16:creationId xmlns:a16="http://schemas.microsoft.com/office/drawing/2014/main" id="{8E6835E1-AE92-ADC8-726A-9D19C8A77DF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85998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0" name="Plassholder for bilde 17">
            <a:extLst>
              <a:ext uri="{FF2B5EF4-FFF2-40B4-BE49-F238E27FC236}">
                <a16:creationId xmlns:a16="http://schemas.microsoft.com/office/drawing/2014/main" id="{3F801994-C8E3-98B8-CACD-A4EC6C21A4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6313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1" name="Plassholder for bilde 17">
            <a:extLst>
              <a:ext uri="{FF2B5EF4-FFF2-40B4-BE49-F238E27FC236}">
                <a16:creationId xmlns:a16="http://schemas.microsoft.com/office/drawing/2014/main" id="{574A5D8E-AE01-C062-C677-64C5716555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6412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50319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17">
            <a:extLst>
              <a:ext uri="{FF2B5EF4-FFF2-40B4-BE49-F238E27FC236}">
                <a16:creationId xmlns:a16="http://schemas.microsoft.com/office/drawing/2014/main" id="{82A78064-56FC-AE49-6195-EE6C505E10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0543C6-B412-9B99-2D90-F13028EC08CE}"/>
              </a:ext>
            </a:extLst>
          </p:cNvPr>
          <p:cNvSpPr txBox="1">
            <a:spLocks/>
          </p:cNvSpPr>
          <p:nvPr userDrawn="1"/>
        </p:nvSpPr>
        <p:spPr>
          <a:xfrm>
            <a:off x="2280095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CEAF079-ADC4-3AA3-656C-28C33AEF86BA}"/>
              </a:ext>
            </a:extLst>
          </p:cNvPr>
          <p:cNvSpPr txBox="1">
            <a:spLocks/>
          </p:cNvSpPr>
          <p:nvPr userDrawn="1"/>
        </p:nvSpPr>
        <p:spPr>
          <a:xfrm>
            <a:off x="4571998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B5A75C5-1A74-FF0F-46BA-9F4108FB3FC7}"/>
              </a:ext>
            </a:extLst>
          </p:cNvPr>
          <p:cNvSpPr txBox="1">
            <a:spLocks/>
          </p:cNvSpPr>
          <p:nvPr userDrawn="1"/>
        </p:nvSpPr>
        <p:spPr>
          <a:xfrm>
            <a:off x="6858000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BA684C1-3A11-AFA1-2A55-8730B2794EB5}"/>
              </a:ext>
            </a:extLst>
          </p:cNvPr>
          <p:cNvSpPr txBox="1">
            <a:spLocks/>
          </p:cNvSpPr>
          <p:nvPr userDrawn="1"/>
        </p:nvSpPr>
        <p:spPr>
          <a:xfrm>
            <a:off x="457199" y="509119"/>
            <a:ext cx="8106698" cy="9537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2400" dirty="0"/>
              <a:t>Overskrift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F996366-FE06-B5DA-7C17-359B941FD6BA}"/>
              </a:ext>
            </a:extLst>
          </p:cNvPr>
          <p:cNvSpPr txBox="1"/>
          <p:nvPr userDrawn="1"/>
        </p:nvSpPr>
        <p:spPr>
          <a:xfrm>
            <a:off x="-5902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76DD50C9-8DBA-806A-35E0-7676FF72268E}"/>
              </a:ext>
            </a:extLst>
          </p:cNvPr>
          <p:cNvSpPr txBox="1"/>
          <p:nvPr userDrawn="1"/>
        </p:nvSpPr>
        <p:spPr>
          <a:xfrm>
            <a:off x="2280095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D4C7952-F7D6-0370-95B9-AF95A58C3C10}"/>
              </a:ext>
            </a:extLst>
          </p:cNvPr>
          <p:cNvSpPr txBox="1"/>
          <p:nvPr userDrawn="1"/>
        </p:nvSpPr>
        <p:spPr>
          <a:xfrm>
            <a:off x="4573475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41206EF-3155-AA9F-98F2-AA728689C29C}"/>
              </a:ext>
            </a:extLst>
          </p:cNvPr>
          <p:cNvSpPr txBox="1"/>
          <p:nvPr userDrawn="1"/>
        </p:nvSpPr>
        <p:spPr>
          <a:xfrm>
            <a:off x="6857999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92D203E5-5AF1-2D72-EDD8-5921A9AE73D1}"/>
              </a:ext>
            </a:extLst>
          </p:cNvPr>
          <p:cNvSpPr txBox="1">
            <a:spLocks/>
          </p:cNvSpPr>
          <p:nvPr userDrawn="1"/>
        </p:nvSpPr>
        <p:spPr>
          <a:xfrm>
            <a:off x="-11808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19" name="Plassholder for bilde 17">
            <a:extLst>
              <a:ext uri="{FF2B5EF4-FFF2-40B4-BE49-F238E27FC236}">
                <a16:creationId xmlns:a16="http://schemas.microsoft.com/office/drawing/2014/main" id="{8E6835E1-AE92-ADC8-726A-9D19C8A77DF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85998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0" name="Plassholder for bilde 17">
            <a:extLst>
              <a:ext uri="{FF2B5EF4-FFF2-40B4-BE49-F238E27FC236}">
                <a16:creationId xmlns:a16="http://schemas.microsoft.com/office/drawing/2014/main" id="{3F801994-C8E3-98B8-CACD-A4EC6C21A4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6313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1" name="Plassholder for bilde 17">
            <a:extLst>
              <a:ext uri="{FF2B5EF4-FFF2-40B4-BE49-F238E27FC236}">
                <a16:creationId xmlns:a16="http://schemas.microsoft.com/office/drawing/2014/main" id="{574A5D8E-AE01-C062-C677-64C5716555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6412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907371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bilde til høyre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428" y="1"/>
            <a:ext cx="4572000" cy="5143500"/>
          </a:xfrm>
          <a:prstGeom prst="rect">
            <a:avLst/>
          </a:prstGeom>
        </p:spPr>
      </p:pic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856" y="1"/>
            <a:ext cx="4572572" cy="5143499"/>
          </a:xfrm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nb-NO"/>
              <a:t>Sett inn             bilde her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7649" y="993058"/>
            <a:ext cx="3904974" cy="2561691"/>
          </a:xfrm>
        </p:spPr>
        <p:txBody>
          <a:bodyPr anchor="ctr">
            <a:normAutofit/>
          </a:bodyPr>
          <a:lstStyle>
            <a:lvl1pPr>
              <a:defRPr sz="24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TextBox 9"/>
          <p:cNvSpPr txBox="1"/>
          <p:nvPr userDrawn="1"/>
        </p:nvSpPr>
        <p:spPr>
          <a:xfrm rot="16200000">
            <a:off x="7166441" y="3099830"/>
            <a:ext cx="36184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>
                <a:solidFill>
                  <a:schemeClr val="accent5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Foto: Øyvind Haug</a:t>
            </a:r>
          </a:p>
        </p:txBody>
      </p:sp>
    </p:spTree>
    <p:extLst>
      <p:ext uri="{BB962C8B-B14F-4D97-AF65-F5344CB8AC3E}">
        <p14:creationId xmlns:p14="http://schemas.microsoft.com/office/powerpoint/2010/main" val="4243931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 med bilde (grønn)">
    <p:bg>
      <p:bgPr>
        <a:solidFill>
          <a:srgbClr val="99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428" y="0"/>
            <a:ext cx="4572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1440000"/>
            <a:ext cx="3904974" cy="838489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1999" cy="5143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idx="1"/>
          </p:nvPr>
        </p:nvSpPr>
        <p:spPr>
          <a:xfrm>
            <a:off x="457199" y="2293852"/>
            <a:ext cx="3904975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0952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 og tekst med bilde (grønn)"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428" y="0"/>
            <a:ext cx="4572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1440000"/>
            <a:ext cx="3904974" cy="838489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1999" cy="5143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idx="1"/>
          </p:nvPr>
        </p:nvSpPr>
        <p:spPr>
          <a:xfrm>
            <a:off x="457199" y="2293852"/>
            <a:ext cx="3904975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5901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 og tekst med bilde (grønn)">
    <p:bg>
      <p:bgPr>
        <a:solidFill>
          <a:srgbClr val="068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428" y="0"/>
            <a:ext cx="4572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1440000"/>
            <a:ext cx="3904974" cy="838489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1999" cy="5143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idx="1"/>
          </p:nvPr>
        </p:nvSpPr>
        <p:spPr>
          <a:xfrm>
            <a:off x="457199" y="2293852"/>
            <a:ext cx="3904975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74397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 med bilde (grå)">
    <p:bg>
      <p:bgPr>
        <a:solidFill>
          <a:srgbClr val="DBD5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1440000"/>
            <a:ext cx="3904974" cy="838489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1" y="1"/>
            <a:ext cx="4571999" cy="5143499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idx="1"/>
          </p:nvPr>
        </p:nvSpPr>
        <p:spPr>
          <a:xfrm>
            <a:off x="457199" y="2293852"/>
            <a:ext cx="3904975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40798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 og tekst med bilde (grå)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1440000"/>
            <a:ext cx="3904974" cy="838489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1" y="1"/>
            <a:ext cx="4571999" cy="5143499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idx="1"/>
          </p:nvPr>
        </p:nvSpPr>
        <p:spPr>
          <a:xfrm>
            <a:off x="457199" y="2293852"/>
            <a:ext cx="3904975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41465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 til venstre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1"/>
            <a:ext cx="4572000" cy="5143499"/>
          </a:xfrm>
          <a:prstGeom prst="rect">
            <a:avLst/>
          </a:prstGeom>
          <a:solidFill>
            <a:srgbClr val="C4BF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1440000"/>
            <a:ext cx="3904974" cy="838489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"/>
            <a:ext cx="4571999" cy="5143499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idx="1"/>
          </p:nvPr>
        </p:nvSpPr>
        <p:spPr>
          <a:xfrm>
            <a:off x="457199" y="2293852"/>
            <a:ext cx="3904975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64128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 (blå)">
    <p:bg>
      <p:bgPr>
        <a:solidFill>
          <a:srgbClr val="068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440000"/>
            <a:ext cx="3904974" cy="2915690"/>
          </a:xfrm>
        </p:spPr>
        <p:txBody>
          <a:bodyPr anchor="t">
            <a:normAutofit/>
          </a:bodyPr>
          <a:lstStyle>
            <a:lvl1pPr>
              <a:defRPr sz="24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idx="10"/>
          </p:nvPr>
        </p:nvSpPr>
        <p:spPr>
          <a:xfrm>
            <a:off x="4781827" y="1440000"/>
            <a:ext cx="3567043" cy="2915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1881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logo, tittel og sjømotiv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457199" y="1700980"/>
            <a:ext cx="8106698" cy="953730"/>
          </a:xfr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idx="1"/>
          </p:nvPr>
        </p:nvSpPr>
        <p:spPr>
          <a:xfrm>
            <a:off x="476249" y="2677771"/>
            <a:ext cx="8102601" cy="665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8">
            <a:extLst>
              <a:ext uri="{FF2B5EF4-FFF2-40B4-BE49-F238E27FC236}">
                <a16:creationId xmlns:a16="http://schemas.microsoft.com/office/drawing/2014/main" id="{8D32D959-D9F6-41BB-AE4E-AB0615FA8B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263" y="519225"/>
            <a:ext cx="117023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00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" userDrawn="1">
          <p15:clr>
            <a:srgbClr val="FBAE40"/>
          </p15:clr>
        </p15:guide>
        <p15:guide id="2" orient="horz" pos="894" userDrawn="1">
          <p15:clr>
            <a:srgbClr val="FBAE40"/>
          </p15:clr>
        </p15:guide>
        <p15:guide id="3" orient="horz" pos="32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 (grå)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440000"/>
            <a:ext cx="3904974" cy="2972090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2"/>
          <p:cNvSpPr>
            <a:spLocks noGrp="1"/>
          </p:cNvSpPr>
          <p:nvPr>
            <p:ph idx="10"/>
          </p:nvPr>
        </p:nvSpPr>
        <p:spPr>
          <a:xfrm>
            <a:off x="4781827" y="1440000"/>
            <a:ext cx="3567043" cy="2972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81682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slide (blå)">
    <p:bg>
      <p:bgPr>
        <a:solidFill>
          <a:srgbClr val="068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8">
            <a:extLst>
              <a:ext uri="{FF2B5EF4-FFF2-40B4-BE49-F238E27FC236}">
                <a16:creationId xmlns:a16="http://schemas.microsoft.com/office/drawing/2014/main" id="{30333C24-5923-498E-B045-11BA8A936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263" y="519225"/>
            <a:ext cx="117023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76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" userDrawn="1">
          <p15:clr>
            <a:srgbClr val="FBAE40"/>
          </p15:clr>
        </p15:guide>
        <p15:guide id="2" orient="horz" pos="894" userDrawn="1">
          <p15:clr>
            <a:srgbClr val="FBAE40"/>
          </p15:clr>
        </p15:guide>
        <p15:guide id="3" orient="horz" pos="327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 rot="16200000">
            <a:off x="7166441" y="1772478"/>
            <a:ext cx="36184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solidFill>
                  <a:schemeClr val="accent5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Foto: Øyvind Haug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nb-NO"/>
              <a:t>   Sett inn            bilde her</a:t>
            </a:r>
          </a:p>
        </p:txBody>
      </p:sp>
    </p:spTree>
    <p:extLst>
      <p:ext uri="{BB962C8B-B14F-4D97-AF65-F5344CB8AC3E}">
        <p14:creationId xmlns:p14="http://schemas.microsoft.com/office/powerpoint/2010/main" val="20268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 userDrawn="1">
          <p15:clr>
            <a:srgbClr val="FBAE40"/>
          </p15:clr>
        </p15:guide>
        <p15:guide id="2" orient="horz" pos="327" userDrawn="1">
          <p15:clr>
            <a:srgbClr val="FBAE40"/>
          </p15:clr>
        </p15:guide>
        <p15:guide id="3" pos="363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 slide">
    <p:bg>
      <p:bgPr>
        <a:solidFill>
          <a:srgbClr val="068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749A69E4-F94D-4927-90C5-F4DAE414F4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325" y="1289602"/>
            <a:ext cx="2207349" cy="25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086" userDrawn="1">
          <p15:clr>
            <a:srgbClr val="FBAE40"/>
          </p15:clr>
        </p15:guide>
        <p15:guide id="2" orient="horz" pos="1053" userDrawn="1">
          <p15:clr>
            <a:srgbClr val="FBAE40"/>
          </p15:clr>
        </p15:guide>
        <p15:guide id="3" orient="horz" pos="2096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vslutnings slide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B59D775F-CB5B-4F53-A06B-0A382D4D4E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8325" y="1289602"/>
            <a:ext cx="2207348" cy="25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4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086">
          <p15:clr>
            <a:srgbClr val="FBAE40"/>
          </p15:clr>
        </p15:guide>
        <p15:guide id="2" orient="horz" pos="1053">
          <p15:clr>
            <a:srgbClr val="FBAE40"/>
          </p15:clr>
        </p15:guide>
        <p15:guide id="3" orient="horz" pos="20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logo, tittel og landmotiv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457199" y="1366685"/>
            <a:ext cx="8106698" cy="953730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idx="1"/>
          </p:nvPr>
        </p:nvSpPr>
        <p:spPr>
          <a:xfrm>
            <a:off x="476249" y="2343475"/>
            <a:ext cx="8096251" cy="89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642E897-8F82-4628-A3F1-3649B1B74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103" y="535286"/>
            <a:ext cx="1153386" cy="88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21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" userDrawn="1">
          <p15:clr>
            <a:srgbClr val="FBAE40"/>
          </p15:clr>
        </p15:guide>
        <p15:guide id="2" orient="horz" pos="894" userDrawn="1">
          <p15:clr>
            <a:srgbClr val="FBAE40"/>
          </p15:clr>
        </p15:guide>
        <p15:guide id="3" orient="horz" pos="32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logo, tittel og eget bilde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3999" cy="5143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457199" y="1366685"/>
            <a:ext cx="8106698" cy="953730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idx="1"/>
          </p:nvPr>
        </p:nvSpPr>
        <p:spPr>
          <a:xfrm>
            <a:off x="476249" y="2343475"/>
            <a:ext cx="8096251" cy="89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41FA8D0-5F77-480E-9DD8-CC7707D1FD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103" y="535286"/>
            <a:ext cx="1153386" cy="88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8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">
          <p15:clr>
            <a:srgbClr val="FBAE40"/>
          </p15:clr>
        </p15:guide>
        <p15:guide id="2" orient="horz" pos="894">
          <p15:clr>
            <a:srgbClr val="FBAE40"/>
          </p15:clr>
        </p15:guide>
        <p15:guide id="3" orient="horz" pos="32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tittel (grønn)">
    <p:bg>
      <p:bgPr>
        <a:solidFill>
          <a:srgbClr val="99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98526" y="323528"/>
            <a:ext cx="7367914" cy="4409570"/>
          </a:xfrm>
        </p:spPr>
        <p:txBody>
          <a:bodyPr anchor="ctr"/>
          <a:lstStyle>
            <a:lvl1pPr>
              <a:lnSpc>
                <a:spcPct val="90000"/>
              </a:lnSpc>
              <a:defRPr sz="52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9160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tittel (blå)">
    <p:bg>
      <p:bgPr>
        <a:solidFill>
          <a:srgbClr val="068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98526" y="323528"/>
            <a:ext cx="7367914" cy="4409570"/>
          </a:xfrm>
        </p:spPr>
        <p:txBody>
          <a:bodyPr anchor="ctr"/>
          <a:lstStyle>
            <a:lvl1pPr>
              <a:lnSpc>
                <a:spcPct val="90000"/>
              </a:lnSpc>
              <a:defRPr sz="5200" b="1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13434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tittel (oransje)"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98526" y="323528"/>
            <a:ext cx="7367914" cy="4409570"/>
          </a:xfrm>
        </p:spPr>
        <p:txBody>
          <a:bodyPr anchor="ctr"/>
          <a:lstStyle>
            <a:lvl1pPr>
              <a:lnSpc>
                <a:spcPct val="90000"/>
              </a:lnSpc>
              <a:defRPr sz="52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7332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bg>
      <p:bgPr>
        <a:solidFill>
          <a:srgbClr val="DBD5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17">
            <a:extLst>
              <a:ext uri="{FF2B5EF4-FFF2-40B4-BE49-F238E27FC236}">
                <a16:creationId xmlns:a16="http://schemas.microsoft.com/office/drawing/2014/main" id="{82A78064-56FC-AE49-6195-EE6C505E10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300288"/>
            <a:ext cx="4509856" cy="2580678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B5A75C5-1A74-FF0F-46BA-9F4108FB3FC7}"/>
              </a:ext>
            </a:extLst>
          </p:cNvPr>
          <p:cNvSpPr txBox="1">
            <a:spLocks/>
          </p:cNvSpPr>
          <p:nvPr userDrawn="1"/>
        </p:nvSpPr>
        <p:spPr>
          <a:xfrm>
            <a:off x="4509856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BA684C1-3A11-AFA1-2A55-8730B2794EB5}"/>
              </a:ext>
            </a:extLst>
          </p:cNvPr>
          <p:cNvSpPr txBox="1">
            <a:spLocks/>
          </p:cNvSpPr>
          <p:nvPr userDrawn="1"/>
        </p:nvSpPr>
        <p:spPr>
          <a:xfrm>
            <a:off x="457199" y="509119"/>
            <a:ext cx="8106698" cy="9537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2400" dirty="0"/>
              <a:t>Overskrift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F996366-FE06-B5DA-7C17-359B941FD6BA}"/>
              </a:ext>
            </a:extLst>
          </p:cNvPr>
          <p:cNvSpPr txBox="1"/>
          <p:nvPr userDrawn="1"/>
        </p:nvSpPr>
        <p:spPr>
          <a:xfrm>
            <a:off x="-5902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41206EF-3155-AA9F-98F2-AA728689C29C}"/>
              </a:ext>
            </a:extLst>
          </p:cNvPr>
          <p:cNvSpPr txBox="1"/>
          <p:nvPr userDrawn="1"/>
        </p:nvSpPr>
        <p:spPr>
          <a:xfrm>
            <a:off x="4509856" y="4875213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92D203E5-5AF1-2D72-EDD8-5921A9AE73D1}"/>
              </a:ext>
            </a:extLst>
          </p:cNvPr>
          <p:cNvSpPr txBox="1">
            <a:spLocks/>
          </p:cNvSpPr>
          <p:nvPr userDrawn="1"/>
        </p:nvSpPr>
        <p:spPr>
          <a:xfrm>
            <a:off x="-11808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21" name="Plassholder for bilde 17">
            <a:extLst>
              <a:ext uri="{FF2B5EF4-FFF2-40B4-BE49-F238E27FC236}">
                <a16:creationId xmlns:a16="http://schemas.microsoft.com/office/drawing/2014/main" id="{574A5D8E-AE01-C062-C677-64C5716555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09857" y="2300288"/>
            <a:ext cx="4634144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8660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bg>
      <p:bgPr>
        <a:solidFill>
          <a:srgbClr val="DBD5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17">
            <a:extLst>
              <a:ext uri="{FF2B5EF4-FFF2-40B4-BE49-F238E27FC236}">
                <a16:creationId xmlns:a16="http://schemas.microsoft.com/office/drawing/2014/main" id="{82A78064-56FC-AE49-6195-EE6C505E10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300288"/>
            <a:ext cx="3042024" cy="2580678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0543C6-B412-9B99-2D90-F13028EC08CE}"/>
              </a:ext>
            </a:extLst>
          </p:cNvPr>
          <p:cNvSpPr txBox="1">
            <a:spLocks/>
          </p:cNvSpPr>
          <p:nvPr userDrawn="1"/>
        </p:nvSpPr>
        <p:spPr>
          <a:xfrm>
            <a:off x="3044179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B5A75C5-1A74-FF0F-46BA-9F4108FB3FC7}"/>
              </a:ext>
            </a:extLst>
          </p:cNvPr>
          <p:cNvSpPr txBox="1">
            <a:spLocks/>
          </p:cNvSpPr>
          <p:nvPr userDrawn="1"/>
        </p:nvSpPr>
        <p:spPr>
          <a:xfrm>
            <a:off x="6104089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BA684C1-3A11-AFA1-2A55-8730B2794EB5}"/>
              </a:ext>
            </a:extLst>
          </p:cNvPr>
          <p:cNvSpPr txBox="1">
            <a:spLocks/>
          </p:cNvSpPr>
          <p:nvPr userDrawn="1"/>
        </p:nvSpPr>
        <p:spPr>
          <a:xfrm>
            <a:off x="457199" y="509119"/>
            <a:ext cx="8106698" cy="9537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2400" dirty="0"/>
              <a:t>Overskrift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F996366-FE06-B5DA-7C17-359B941FD6BA}"/>
              </a:ext>
            </a:extLst>
          </p:cNvPr>
          <p:cNvSpPr txBox="1"/>
          <p:nvPr userDrawn="1"/>
        </p:nvSpPr>
        <p:spPr>
          <a:xfrm>
            <a:off x="-5902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76DD50C9-8DBA-806A-35E0-7676FF72268E}"/>
              </a:ext>
            </a:extLst>
          </p:cNvPr>
          <p:cNvSpPr txBox="1"/>
          <p:nvPr userDrawn="1"/>
        </p:nvSpPr>
        <p:spPr>
          <a:xfrm>
            <a:off x="3061218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41206EF-3155-AA9F-98F2-AA728689C29C}"/>
              </a:ext>
            </a:extLst>
          </p:cNvPr>
          <p:cNvSpPr txBox="1"/>
          <p:nvPr userDrawn="1"/>
        </p:nvSpPr>
        <p:spPr>
          <a:xfrm>
            <a:off x="6104089" y="4875213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92D203E5-5AF1-2D72-EDD8-5921A9AE73D1}"/>
              </a:ext>
            </a:extLst>
          </p:cNvPr>
          <p:cNvSpPr txBox="1">
            <a:spLocks/>
          </p:cNvSpPr>
          <p:nvPr userDrawn="1"/>
        </p:nvSpPr>
        <p:spPr>
          <a:xfrm>
            <a:off x="-11808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20" name="Plassholder for bilde 17">
            <a:extLst>
              <a:ext uri="{FF2B5EF4-FFF2-40B4-BE49-F238E27FC236}">
                <a16:creationId xmlns:a16="http://schemas.microsoft.com/office/drawing/2014/main" id="{3F801994-C8E3-98B8-CACD-A4EC6C21A4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36117" y="2300288"/>
            <a:ext cx="3065859" cy="2580673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1" name="Plassholder for bilde 17">
            <a:extLst>
              <a:ext uri="{FF2B5EF4-FFF2-40B4-BE49-F238E27FC236}">
                <a16:creationId xmlns:a16="http://schemas.microsoft.com/office/drawing/2014/main" id="{574A5D8E-AE01-C062-C677-64C5716555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1129" y="2300288"/>
            <a:ext cx="3042871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29060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8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1688400"/>
            <a:ext cx="3871843" cy="24737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781827" y="1688400"/>
            <a:ext cx="3567043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0329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70" r:id="rId3"/>
    <p:sldLayoutId id="2147483678" r:id="rId4"/>
    <p:sldLayoutId id="2147483649" r:id="rId5"/>
    <p:sldLayoutId id="2147483665" r:id="rId6"/>
    <p:sldLayoutId id="2147483666" r:id="rId7"/>
    <p:sldLayoutId id="2147483684" r:id="rId8"/>
    <p:sldLayoutId id="2147483685" r:id="rId9"/>
    <p:sldLayoutId id="2147483679" r:id="rId10"/>
    <p:sldLayoutId id="2147483683" r:id="rId11"/>
    <p:sldLayoutId id="2147483662" r:id="rId12"/>
    <p:sldLayoutId id="2147483671" r:id="rId13"/>
    <p:sldLayoutId id="2147483680" r:id="rId14"/>
    <p:sldLayoutId id="2147483681" r:id="rId15"/>
    <p:sldLayoutId id="2147483676" r:id="rId16"/>
    <p:sldLayoutId id="2147483682" r:id="rId17"/>
    <p:sldLayoutId id="2147483675" r:id="rId18"/>
    <p:sldLayoutId id="2147483658" r:id="rId19"/>
    <p:sldLayoutId id="2147483668" r:id="rId20"/>
    <p:sldLayoutId id="2147483655" r:id="rId21"/>
    <p:sldLayoutId id="2147483663" r:id="rId22"/>
    <p:sldLayoutId id="2147483674" r:id="rId23"/>
    <p:sldLayoutId id="2147483677" r:id="rId24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172800" indent="-1728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A0qXnuoAoDc?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DeglYoaLy5Q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429F7D0B-A8AD-9CB8-1E38-FFE8A4A70AC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708" y="0"/>
            <a:ext cx="9141292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2358804"/>
            <a:ext cx="8292231" cy="1795325"/>
          </a:xfrm>
          <a:noFill/>
        </p:spPr>
        <p:txBody>
          <a:bodyPr anchor="t">
            <a:normAutofit/>
          </a:bodyPr>
          <a:lstStyle/>
          <a:p>
            <a:r>
              <a:rPr lang="nb-NO" sz="2800" dirty="0"/>
              <a:t>Klasseromsøkt: </a:t>
            </a:r>
            <a:br>
              <a:rPr lang="nb-NO" sz="3200" dirty="0"/>
            </a:br>
            <a:r>
              <a:rPr lang="nb-NO" dirty="0"/>
              <a:t>Forarbeid til </a:t>
            </a:r>
            <a:br>
              <a:rPr lang="nb-NO" dirty="0"/>
            </a:br>
            <a:r>
              <a:rPr lang="nb-NO" dirty="0"/>
              <a:t>andre </a:t>
            </a:r>
            <a:r>
              <a:rPr lang="nb-NO" dirty="0" err="1"/>
              <a:t>feltdag</a:t>
            </a:r>
            <a:endParaRPr lang="nb-NO" sz="4000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DDCD4DD7-9C22-09F9-2DDA-375495FAC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799" y="522106"/>
            <a:ext cx="1158821" cy="847327"/>
          </a:xfrm>
          <a:effectLst/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463D288F-0684-0416-0B8B-04B6523C2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8764" y="625475"/>
            <a:ext cx="2093929" cy="74395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9093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8D5CEE-C189-1D33-5CE2-388895972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9245BC-EFB1-D2DF-6C12-1FDD8DAE4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Fosfor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4DE99F-9EC9-BEB0-0C6F-863DF1251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er viktig for alt liv,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er en viktig byggestein i DNA-et (arvestoffet) vårt,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kan brukes i alt fra elektronikk til fyrstikker og i gjødsel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dirty="0"/>
          </a:p>
          <a:p>
            <a:r>
              <a:rPr lang="nb-NO" sz="1400" dirty="0"/>
              <a:t>Fosfor som er bundet til oksygen kalles fosfat. Dette skal vi måle.</a:t>
            </a:r>
          </a:p>
          <a:p>
            <a:endParaRPr lang="nb-NO" sz="1400" dirty="0"/>
          </a:p>
        </p:txBody>
      </p:sp>
      <p:pic>
        <p:nvPicPr>
          <p:cNvPr id="6" name="Plassholder for bilde 5" descr="Et bilde som inneholder korallrev, virvelløse dyr&#10;&#10;KI-generert innhold kan være feil.">
            <a:extLst>
              <a:ext uri="{FF2B5EF4-FFF2-40B4-BE49-F238E27FC236}">
                <a16:creationId xmlns:a16="http://schemas.microsoft.com/office/drawing/2014/main" id="{69185135-2266-2F60-6FE2-4902C186E6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825B5A74-F697-DBE1-0893-3CAE1546C05E}"/>
              </a:ext>
            </a:extLst>
          </p:cNvPr>
          <p:cNvSpPr txBox="1"/>
          <p:nvPr/>
        </p:nvSpPr>
        <p:spPr>
          <a:xfrm rot="16200000">
            <a:off x="4030778" y="4612104"/>
            <a:ext cx="86273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nb-NO" sz="700" dirty="0">
                <a:solidFill>
                  <a:srgbClr val="000000"/>
                </a:solidFill>
              </a:rPr>
              <a:t>Foto: Shutterstock</a:t>
            </a:r>
          </a:p>
        </p:txBody>
      </p:sp>
    </p:spTree>
    <p:extLst>
      <p:ext uri="{BB962C8B-B14F-4D97-AF65-F5344CB8AC3E}">
        <p14:creationId xmlns:p14="http://schemas.microsoft.com/office/powerpoint/2010/main" val="773113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161854-D5C6-C6E5-08C4-785F0A65E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C32880-FAE7-0E2F-7C4A-61F3C88A5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251" y="398248"/>
            <a:ext cx="7777245" cy="370543"/>
          </a:xfrm>
        </p:spPr>
        <p:txBody>
          <a:bodyPr>
            <a:normAutofit/>
          </a:bodyPr>
          <a:lstStyle/>
          <a:p>
            <a:r>
              <a:rPr lang="nb-NO" dirty="0"/>
              <a:t>pH er en måleenhet for hvor surt noe er.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C7BA702-2980-ED6F-939C-2FCA0E6FF361}"/>
              </a:ext>
            </a:extLst>
          </p:cNvPr>
          <p:cNvSpPr txBox="1"/>
          <p:nvPr/>
        </p:nvSpPr>
        <p:spPr>
          <a:xfrm rot="16200000">
            <a:off x="6882817" y="2886184"/>
            <a:ext cx="426071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050" dirty="0">
                <a:solidFill>
                  <a:srgbClr val="000000"/>
                </a:solidFill>
              </a:rPr>
              <a:t>pH-skalaen, by </a:t>
            </a:r>
            <a:r>
              <a:rPr lang="nb-NO" sz="1050" dirty="0" err="1">
                <a:solidFill>
                  <a:srgbClr val="000000"/>
                </a:solidFill>
              </a:rPr>
              <a:t>Bedin</a:t>
            </a:r>
            <a:r>
              <a:rPr lang="nb-NO" sz="1050" dirty="0">
                <a:solidFill>
                  <a:srgbClr val="000000"/>
                </a:solidFill>
              </a:rPr>
              <a:t>, T. (https://ndla.no/image/50808). CC BY-SA 4.0.</a:t>
            </a:r>
          </a:p>
        </p:txBody>
      </p:sp>
      <p:pic>
        <p:nvPicPr>
          <p:cNvPr id="7" name="Plassholder for bilde 6">
            <a:extLst>
              <a:ext uri="{FF2B5EF4-FFF2-40B4-BE49-F238E27FC236}">
                <a16:creationId xmlns:a16="http://schemas.microsoft.com/office/drawing/2014/main" id="{79B1E2C9-54B9-DBCA-7314-6C1D788D8B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"/>
          <a:stretch/>
        </p:blipFill>
        <p:spPr>
          <a:xfrm>
            <a:off x="0" y="1"/>
            <a:ext cx="9143999" cy="5143500"/>
          </a:xfr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C85238AA-143E-5B4C-DA17-BDB0EE30D31B}"/>
              </a:ext>
            </a:extLst>
          </p:cNvPr>
          <p:cNvSpPr txBox="1"/>
          <p:nvPr/>
        </p:nvSpPr>
        <p:spPr>
          <a:xfrm rot="16200000">
            <a:off x="6738037" y="2705639"/>
            <a:ext cx="467566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700" dirty="0">
                <a:solidFill>
                  <a:srgbClr val="000000"/>
                </a:solidFill>
              </a:rPr>
              <a:t>Fosfor-kretsløpet, av </a:t>
            </a:r>
            <a:r>
              <a:rPr lang="nb-NO" sz="700" dirty="0" err="1">
                <a:solidFill>
                  <a:srgbClr val="000000"/>
                </a:solidFill>
              </a:rPr>
              <a:t>Bedin</a:t>
            </a:r>
            <a:r>
              <a:rPr lang="nb-NO" sz="700" dirty="0">
                <a:solidFill>
                  <a:srgbClr val="000000"/>
                </a:solidFill>
              </a:rPr>
              <a:t>, T. (https://ndla.no/image/49459). CC BY-SA 4.0.</a:t>
            </a:r>
          </a:p>
        </p:txBody>
      </p:sp>
    </p:spTree>
    <p:extLst>
      <p:ext uri="{BB962C8B-B14F-4D97-AF65-F5344CB8AC3E}">
        <p14:creationId xmlns:p14="http://schemas.microsoft.com/office/powerpoint/2010/main" val="2754352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7DAB0890-1F92-E368-6A33-58EFEBD0B3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82000" y="995534"/>
            <a:ext cx="5580000" cy="3152432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2" name="Media på Internett 1" title="Forarbeid til 2. feltdag - vannmålinger">
            <a:hlinkClick r:id="" action="ppaction://media"/>
            <a:extLst>
              <a:ext uri="{FF2B5EF4-FFF2-40B4-BE49-F238E27FC236}">
                <a16:creationId xmlns:a16="http://schemas.microsoft.com/office/drawing/2014/main" id="{0ED27CC4-4A40-5E6A-9D6C-2A7B4B6FFDA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82000" y="995534"/>
            <a:ext cx="5580000" cy="3152432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900F0C02-EF6F-E7AA-EDF5-31FBD2155BD1}"/>
              </a:ext>
            </a:extLst>
          </p:cNvPr>
          <p:cNvSpPr txBox="1"/>
          <p:nvPr/>
        </p:nvSpPr>
        <p:spPr>
          <a:xfrm>
            <a:off x="476250" y="302657"/>
            <a:ext cx="4805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Hvordan måler vi pH, nitrogen og fosfor i vannet?</a:t>
            </a:r>
          </a:p>
        </p:txBody>
      </p:sp>
    </p:spTree>
    <p:extLst>
      <p:ext uri="{BB962C8B-B14F-4D97-AF65-F5344CB8AC3E}">
        <p14:creationId xmlns:p14="http://schemas.microsoft.com/office/powerpoint/2010/main" val="147797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D69C7-CFE6-E483-B32C-0E79AD509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9EB285-A4CA-FDEC-D95E-F722006CD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3: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C4AFE2-FC92-D4DB-7C52-3E4D35F79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400" dirty="0"/>
              <a:t>Vi skal fylle inn resultater fra målingen i et skjema. I tillegg skal vi undersøke andre faktorer som kan fortelle oss hvor rent/skittent vannet er.</a:t>
            </a:r>
          </a:p>
          <a:p>
            <a:r>
              <a:rPr lang="nb-NO" sz="1400" dirty="0"/>
              <a:t>Se gjennom skjemaet så dere er kjent med det før feltdagen.</a:t>
            </a:r>
          </a:p>
        </p:txBody>
      </p:sp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347F1676-EC66-D72C-0FAA-8D78862FC6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572001" y="1"/>
            <a:ext cx="4571999" cy="5143499"/>
          </a:xfrm>
        </p:spPr>
      </p:pic>
    </p:spTree>
    <p:extLst>
      <p:ext uri="{BB962C8B-B14F-4D97-AF65-F5344CB8AC3E}">
        <p14:creationId xmlns:p14="http://schemas.microsoft.com/office/powerpoint/2010/main" val="2909955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493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7DAB0890-1F92-E368-6A33-58EFEBD0B3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82000" y="995534"/>
            <a:ext cx="5580000" cy="3152432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7" name="Media på Internett 6" title="Intro til forarbeid før 2. feltdag">
            <a:hlinkClick r:id="" action="ppaction://media"/>
            <a:extLst>
              <a:ext uri="{FF2B5EF4-FFF2-40B4-BE49-F238E27FC236}">
                <a16:creationId xmlns:a16="http://schemas.microsoft.com/office/drawing/2014/main" id="{B704AF4E-4FC4-113A-8713-33E63A751FD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82000" y="995534"/>
            <a:ext cx="5580000" cy="3152432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ADA705A4-4A0F-EBFE-432D-9F8FD16A4CAD}"/>
              </a:ext>
            </a:extLst>
          </p:cNvPr>
          <p:cNvSpPr txBox="1"/>
          <p:nvPr/>
        </p:nvSpPr>
        <p:spPr>
          <a:xfrm>
            <a:off x="476250" y="302657"/>
            <a:ext cx="393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Andre </a:t>
            </a:r>
            <a:r>
              <a:rPr lang="nb-NO" dirty="0" err="1">
                <a:solidFill>
                  <a:schemeClr val="bg1"/>
                </a:solidFill>
              </a:rPr>
              <a:t>feltdag</a:t>
            </a:r>
            <a:r>
              <a:rPr lang="nb-NO" dirty="0">
                <a:solidFill>
                  <a:schemeClr val="bg1"/>
                </a:solidFill>
              </a:rPr>
              <a:t> – er vannet i Nitelva rent?</a:t>
            </a:r>
          </a:p>
        </p:txBody>
      </p:sp>
    </p:spTree>
    <p:extLst>
      <p:ext uri="{BB962C8B-B14F-4D97-AF65-F5344CB8AC3E}">
        <p14:creationId xmlns:p14="http://schemas.microsoft.com/office/powerpoint/2010/main" val="215818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BE11B6-AC20-F1ED-EA9C-2104601F6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9BCC09-A29F-F364-3C9C-CE83E7A4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1: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296E41-1412-D3C6-5852-670FF98D6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400" dirty="0"/>
              <a:t>Diskuter i grupper og oppsummer i plenum:</a:t>
            </a:r>
          </a:p>
          <a:p>
            <a:endParaRPr lang="nb-NO" sz="1400" dirty="0"/>
          </a:p>
          <a:p>
            <a:pPr marL="342900" indent="-342900">
              <a:buFont typeface="+mj-lt"/>
              <a:buAutoNum type="alphaLcParenR"/>
            </a:pPr>
            <a:r>
              <a:rPr lang="nb-NO" sz="1400" dirty="0"/>
              <a:t>Hva er rent vann? Hvordan ser det ut? Hvordan lukter det? Smaker det noe?</a:t>
            </a:r>
          </a:p>
          <a:p>
            <a:pPr marL="342900" indent="-342900">
              <a:buFont typeface="+mj-lt"/>
              <a:buAutoNum type="alphaLcParenR"/>
            </a:pPr>
            <a:r>
              <a:rPr lang="nb-NO" sz="1400" dirty="0"/>
              <a:t>Hva tror dere kan påvirke hvor rent vannet er (vannkvaliteten)?</a:t>
            </a:r>
          </a:p>
        </p:txBody>
      </p:sp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7F9FD78E-ECA8-5D1A-5318-1CEE4462D05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1" y="1"/>
            <a:ext cx="4571999" cy="5143499"/>
          </a:xfr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DC9ABFA9-4D0F-BD75-620B-ADBD82C41534}"/>
              </a:ext>
            </a:extLst>
          </p:cNvPr>
          <p:cNvSpPr txBox="1"/>
          <p:nvPr/>
        </p:nvSpPr>
        <p:spPr>
          <a:xfrm rot="16200000">
            <a:off x="4030778" y="4612104"/>
            <a:ext cx="86273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nb-NO" sz="700" dirty="0">
                <a:solidFill>
                  <a:srgbClr val="000000"/>
                </a:solidFill>
              </a:rPr>
              <a:t>Foto: Shutterstock</a:t>
            </a:r>
          </a:p>
        </p:txBody>
      </p:sp>
    </p:spTree>
    <p:extLst>
      <p:ext uri="{BB962C8B-B14F-4D97-AF65-F5344CB8AC3E}">
        <p14:creationId xmlns:p14="http://schemas.microsoft.com/office/powerpoint/2010/main" val="1253948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5E4849-AB20-9D73-AF51-EB37DD6BA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82E422-1456-818B-59E3-2AEC7FF1B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Måle vannkvalitet: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A00DD4-DE88-A755-DDEE-4024232C4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400" dirty="0"/>
              <a:t>Det er flere faktorer som kan påvirke hvor rent vannet er. </a:t>
            </a:r>
          </a:p>
          <a:p>
            <a:r>
              <a:rPr lang="nb-NO" sz="1400" dirty="0"/>
              <a:t>Noen av faktorer, som vi skal se på i Nitelva, er innhold av grunnstoffene </a:t>
            </a:r>
            <a:r>
              <a:rPr lang="nb-NO" sz="1400" b="1" dirty="0"/>
              <a:t>fosfor</a:t>
            </a:r>
            <a:r>
              <a:rPr lang="nb-NO" sz="1400" dirty="0"/>
              <a:t> og </a:t>
            </a:r>
            <a:r>
              <a:rPr lang="nb-NO" sz="1400" b="1" dirty="0"/>
              <a:t>nitrogen</a:t>
            </a:r>
            <a:r>
              <a:rPr lang="nb-NO" sz="1400" dirty="0"/>
              <a:t>.</a:t>
            </a:r>
          </a:p>
          <a:p>
            <a:r>
              <a:rPr lang="nb-NO" sz="1400" dirty="0"/>
              <a:t>En annen viktig faktor er hvor surt vannet er, </a:t>
            </a:r>
            <a:r>
              <a:rPr lang="nb-NO" sz="1400" b="1" dirty="0"/>
              <a:t>pH</a:t>
            </a:r>
            <a:r>
              <a:rPr lang="nb-NO" sz="1400" dirty="0"/>
              <a:t>. </a:t>
            </a:r>
          </a:p>
        </p:txBody>
      </p:sp>
      <p:pic>
        <p:nvPicPr>
          <p:cNvPr id="6" name="Plassholder for bilde 5" descr="Et bilde som inneholder gjennomsiktig materiale, vann, væske, dråpe&#10;&#10;KI-generert innhold kan være feil.">
            <a:extLst>
              <a:ext uri="{FF2B5EF4-FFF2-40B4-BE49-F238E27FC236}">
                <a16:creationId xmlns:a16="http://schemas.microsoft.com/office/drawing/2014/main" id="{3E898111-D1E6-FA17-80D0-3AC29F1BBDB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24BDFC9A-1D95-267C-574C-51AF931DFBCB}"/>
              </a:ext>
            </a:extLst>
          </p:cNvPr>
          <p:cNvSpPr txBox="1"/>
          <p:nvPr/>
        </p:nvSpPr>
        <p:spPr>
          <a:xfrm rot="16200000">
            <a:off x="4030778" y="4612104"/>
            <a:ext cx="86273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nb-NO" sz="700" dirty="0">
                <a:solidFill>
                  <a:srgbClr val="000000"/>
                </a:solidFill>
              </a:rPr>
              <a:t>Foto: Shutterstock</a:t>
            </a:r>
          </a:p>
        </p:txBody>
      </p:sp>
    </p:spTree>
    <p:extLst>
      <p:ext uri="{BB962C8B-B14F-4D97-AF65-F5344CB8AC3E}">
        <p14:creationId xmlns:p14="http://schemas.microsoft.com/office/powerpoint/2010/main" val="3240383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BA0909-3384-7ABC-64A8-7C964EFED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9FA9E8-3201-D99A-1FF0-4D929C9B5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2: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FF69E9-EB45-43F9-6536-C2C199B00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400" dirty="0"/>
              <a:t>Har dere hørt om pH, nitrogen og fosfor før?</a:t>
            </a:r>
          </a:p>
          <a:p>
            <a:endParaRPr lang="nb-NO" sz="1400" dirty="0"/>
          </a:p>
          <a:p>
            <a:pPr marL="342900" indent="-342900">
              <a:buFont typeface="+mj-lt"/>
              <a:buAutoNum type="alphaLcParenR"/>
            </a:pPr>
            <a:r>
              <a:rPr lang="nb-NO" sz="1400" dirty="0"/>
              <a:t>Snakk sammen i grupper</a:t>
            </a:r>
          </a:p>
          <a:p>
            <a:pPr marL="342900" indent="-342900">
              <a:buFont typeface="+mj-lt"/>
              <a:buAutoNum type="alphaLcParenR"/>
            </a:pPr>
            <a:r>
              <a:rPr lang="nb-NO" sz="1400" dirty="0"/>
              <a:t>Gå gjennom de neste lysbildene og bli kjent med pH, nitrogen og fosfor.</a:t>
            </a:r>
          </a:p>
        </p:txBody>
      </p:sp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C03C0001-C444-4034-BC6F-D2F38206512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1" y="1"/>
            <a:ext cx="4571999" cy="5143499"/>
          </a:xfr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BB769320-4C30-0C53-AE19-FF42B95D3035}"/>
              </a:ext>
            </a:extLst>
          </p:cNvPr>
          <p:cNvSpPr txBox="1"/>
          <p:nvPr/>
        </p:nvSpPr>
        <p:spPr>
          <a:xfrm rot="16200000">
            <a:off x="4030778" y="4612104"/>
            <a:ext cx="86273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nb-NO" sz="700" dirty="0">
                <a:solidFill>
                  <a:srgbClr val="000000"/>
                </a:solidFill>
              </a:rPr>
              <a:t>Foto: Shutterstock</a:t>
            </a:r>
          </a:p>
        </p:txBody>
      </p:sp>
    </p:spTree>
    <p:extLst>
      <p:ext uri="{BB962C8B-B14F-4D97-AF65-F5344CB8AC3E}">
        <p14:creationId xmlns:p14="http://schemas.microsoft.com/office/powerpoint/2010/main" val="3225071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A56185-A3A4-8E54-0EDA-ADD0D4C06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229594-CAB9-213C-59A7-2AE85B13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143C2F-C127-6AC9-FD43-8D3DBE10A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er en måleenhet som forteller oss om hvor surt noe 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pH på 7 er nøytral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dirty="0"/>
          </a:p>
        </p:txBody>
      </p:sp>
      <p:pic>
        <p:nvPicPr>
          <p:cNvPr id="6" name="Plassholder for bilde 5" descr="Et bilde som inneholder person, Menneskeansikt, klær, mat&#10;&#10;KI-generert innhold kan være feil.">
            <a:extLst>
              <a:ext uri="{FF2B5EF4-FFF2-40B4-BE49-F238E27FC236}">
                <a16:creationId xmlns:a16="http://schemas.microsoft.com/office/drawing/2014/main" id="{7C82A2A9-487B-356A-FF69-3E8C6D4D15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1" y="1"/>
            <a:ext cx="4571999" cy="5143499"/>
          </a:xfr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0CF3D80B-DD3B-7CAB-8D8D-C3E685959D3A}"/>
              </a:ext>
            </a:extLst>
          </p:cNvPr>
          <p:cNvSpPr txBox="1"/>
          <p:nvPr/>
        </p:nvSpPr>
        <p:spPr>
          <a:xfrm rot="16200000">
            <a:off x="4030778" y="4612104"/>
            <a:ext cx="86273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nb-NO" sz="700" dirty="0">
                <a:solidFill>
                  <a:srgbClr val="000000"/>
                </a:solidFill>
              </a:rPr>
              <a:t>Foto: Shutterstock</a:t>
            </a:r>
          </a:p>
        </p:txBody>
      </p:sp>
    </p:spTree>
    <p:extLst>
      <p:ext uri="{BB962C8B-B14F-4D97-AF65-F5344CB8AC3E}">
        <p14:creationId xmlns:p14="http://schemas.microsoft.com/office/powerpoint/2010/main" val="4236853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DE6503-00D5-A05B-D111-03C7005D9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45A37222-04BA-D84C-43E7-6572001589A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6665" y="90488"/>
            <a:ext cx="8435210" cy="4744817"/>
          </a:xfrm>
          <a:noFill/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D81244BE-92CD-5F98-460F-B28B941E30FB}"/>
              </a:ext>
            </a:extLst>
          </p:cNvPr>
          <p:cNvSpPr txBox="1"/>
          <p:nvPr/>
        </p:nvSpPr>
        <p:spPr>
          <a:xfrm rot="16200000">
            <a:off x="6905920" y="2905420"/>
            <a:ext cx="426071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pH-skalaen, by </a:t>
            </a:r>
            <a:r>
              <a:rPr lang="nb-NO" sz="800" dirty="0" err="1">
                <a:solidFill>
                  <a:srgbClr val="000000"/>
                </a:solidFill>
              </a:rPr>
              <a:t>Bedin</a:t>
            </a:r>
            <a:r>
              <a:rPr lang="nb-NO" sz="800" dirty="0">
                <a:solidFill>
                  <a:srgbClr val="000000"/>
                </a:solidFill>
              </a:rPr>
              <a:t>, T. (https://ndla.no/image/50808). CC BY-SA 4.0.</a:t>
            </a:r>
          </a:p>
        </p:txBody>
      </p:sp>
    </p:spTree>
    <p:extLst>
      <p:ext uri="{BB962C8B-B14F-4D97-AF65-F5344CB8AC3E}">
        <p14:creationId xmlns:p14="http://schemas.microsoft.com/office/powerpoint/2010/main" val="1824277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F88F24-D71B-F33D-10A7-82203F1F5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00B4A8-BD14-D09C-7C92-604802E9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Nitrogen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1DCF62-CF3B-6FB5-445E-19826D04D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er det grunnstoffet det finnes mest av i lufta, 80%!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brukes som tilsetninger i mat og i gjødsel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dirty="0"/>
          </a:p>
          <a:p>
            <a:r>
              <a:rPr lang="nb-NO" sz="1400" dirty="0"/>
              <a:t>Nitrogen som er bundet til oksygen kalles nitritt og nitrat. Dette skal vi måle.</a:t>
            </a:r>
          </a:p>
        </p:txBody>
      </p:sp>
      <p:pic>
        <p:nvPicPr>
          <p:cNvPr id="6" name="Plassholder for bilde 5" descr="Et bilde som inneholder røyk, røntgenfilm, vinter&#10;&#10;KI-generert innhold kan være feil.">
            <a:extLst>
              <a:ext uri="{FF2B5EF4-FFF2-40B4-BE49-F238E27FC236}">
                <a16:creationId xmlns:a16="http://schemas.microsoft.com/office/drawing/2014/main" id="{8A24C1E7-B651-1258-EFF2-9757C9A2CE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5BB3DBC7-64C9-F594-73D9-8A373CE9E2BC}"/>
              </a:ext>
            </a:extLst>
          </p:cNvPr>
          <p:cNvSpPr txBox="1"/>
          <p:nvPr/>
        </p:nvSpPr>
        <p:spPr>
          <a:xfrm rot="16200000">
            <a:off x="4030778" y="4612104"/>
            <a:ext cx="86273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nb-NO" sz="700" dirty="0">
                <a:solidFill>
                  <a:srgbClr val="000000"/>
                </a:solidFill>
              </a:rPr>
              <a:t>Foto: Shutterstock</a:t>
            </a:r>
          </a:p>
        </p:txBody>
      </p:sp>
    </p:spTree>
    <p:extLst>
      <p:ext uri="{BB962C8B-B14F-4D97-AF65-F5344CB8AC3E}">
        <p14:creationId xmlns:p14="http://schemas.microsoft.com/office/powerpoint/2010/main" val="3936496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D7FCE7-6BCE-CCE7-E2CF-29AC4F706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914D798A-6A16-1448-5C72-1DCC467588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6117850-4F06-0173-4939-263BA30C70A9}"/>
              </a:ext>
            </a:extLst>
          </p:cNvPr>
          <p:cNvSpPr/>
          <p:nvPr/>
        </p:nvSpPr>
        <p:spPr>
          <a:xfrm>
            <a:off x="3867" y="1669312"/>
            <a:ext cx="9136266" cy="3474187"/>
          </a:xfrm>
          <a:prstGeom prst="rect">
            <a:avLst/>
          </a:prstGeom>
          <a:solidFill>
            <a:srgbClr val="FFF2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11ED812-5062-1635-AA65-C661EC7ECD29}"/>
              </a:ext>
            </a:extLst>
          </p:cNvPr>
          <p:cNvSpPr/>
          <p:nvPr/>
        </p:nvSpPr>
        <p:spPr>
          <a:xfrm>
            <a:off x="-184151" y="-33430"/>
            <a:ext cx="9512300" cy="1816100"/>
          </a:xfrm>
          <a:prstGeom prst="rect">
            <a:avLst/>
          </a:prstGeom>
          <a:solidFill>
            <a:srgbClr val="D4E1F5"/>
          </a:solidFill>
          <a:ln w="8890">
            <a:solidFill>
              <a:srgbClr val="0091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effectLst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254D794-5E0F-156C-7498-28E42528E990}"/>
              </a:ext>
            </a:extLst>
          </p:cNvPr>
          <p:cNvSpPr txBox="1"/>
          <p:nvPr/>
        </p:nvSpPr>
        <p:spPr>
          <a:xfrm rot="16200000">
            <a:off x="6711143" y="2697945"/>
            <a:ext cx="46756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Nitrogenets kretsløp, av </a:t>
            </a:r>
            <a:r>
              <a:rPr lang="nb-NO" sz="800" dirty="0" err="1">
                <a:solidFill>
                  <a:srgbClr val="000000"/>
                </a:solidFill>
              </a:rPr>
              <a:t>Bedin</a:t>
            </a:r>
            <a:r>
              <a:rPr lang="nb-NO" sz="800" dirty="0">
                <a:solidFill>
                  <a:srgbClr val="000000"/>
                </a:solidFill>
              </a:rPr>
              <a:t>, T. (https://ndla.no/image/49452). CC BY-SA 4.0.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A169812E-C3A9-EE3A-0F9B-86903995D0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50" y="-196850"/>
            <a:ext cx="7988300" cy="548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12176"/>
      </p:ext>
    </p:extLst>
  </p:cSld>
  <p:clrMapOvr>
    <a:masterClrMapping/>
  </p:clrMapOvr>
</p:sld>
</file>

<file path=ppt/theme/theme1.xml><?xml version="1.0" encoding="utf-8"?>
<a:theme xmlns:a="http://schemas.openxmlformats.org/drawingml/2006/main" name="Norges nasjonalparker">
  <a:themeElements>
    <a:clrScheme name="Egendefinert 6">
      <a:dk1>
        <a:srgbClr val="13807E"/>
      </a:dk1>
      <a:lt1>
        <a:sysClr val="window" lastClr="FFFFFF"/>
      </a:lt1>
      <a:dk2>
        <a:srgbClr val="95928A"/>
      </a:dk2>
      <a:lt2>
        <a:srgbClr val="89C553"/>
      </a:lt2>
      <a:accent1>
        <a:srgbClr val="FD8627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orem ipsum dolor sit amet.potx" id="{80688454-4EB7-4642-865C-5B807665C917}" vid="{CEB39650-8DE1-4F47-BB44-6F7BB68AADE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NN_PowerPoint_Mal_BvNØ_EBW</Template>
  <TotalTime>5361</TotalTime>
  <Words>407</Words>
  <Application>Microsoft Office PowerPoint</Application>
  <PresentationFormat>Skjermfremvisning (16:9)</PresentationFormat>
  <Paragraphs>45</Paragraphs>
  <Slides>14</Slides>
  <Notes>0</Notes>
  <HiddenSlides>0</HiddenSlides>
  <MMClips>2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8" baseType="lpstr">
      <vt:lpstr>Arial</vt:lpstr>
      <vt:lpstr>Arial Nova Light</vt:lpstr>
      <vt:lpstr>Calibri</vt:lpstr>
      <vt:lpstr>Norges nasjonalparker</vt:lpstr>
      <vt:lpstr>Klasseromsøkt:  Forarbeid til  andre feltdag</vt:lpstr>
      <vt:lpstr>PowerPoint-presentasjon</vt:lpstr>
      <vt:lpstr>Oppgave 1: </vt:lpstr>
      <vt:lpstr>Måle vannkvalitet: </vt:lpstr>
      <vt:lpstr>Oppgave 2: </vt:lpstr>
      <vt:lpstr>pH</vt:lpstr>
      <vt:lpstr>PowerPoint-presentasjon</vt:lpstr>
      <vt:lpstr>Nitrogen</vt:lpstr>
      <vt:lpstr>PowerPoint-presentasjon</vt:lpstr>
      <vt:lpstr>Fosfor</vt:lpstr>
      <vt:lpstr>PowerPoint-presentasjon</vt:lpstr>
      <vt:lpstr>PowerPoint-presentasjon</vt:lpstr>
      <vt:lpstr>Oppgave 3: 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Eilen Bjotveit Wiborg</dc:creator>
  <cp:lastModifiedBy>Eilen Bjotveit Wiborg</cp:lastModifiedBy>
  <cp:revision>30</cp:revision>
  <cp:lastPrinted>2025-10-06T11:25:09Z</cp:lastPrinted>
  <dcterms:created xsi:type="dcterms:W3CDTF">2025-02-24T08:10:11Z</dcterms:created>
  <dcterms:modified xsi:type="dcterms:W3CDTF">2026-02-16T10:51:22Z</dcterms:modified>
</cp:coreProperties>
</file>