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8" r:id="rId2"/>
    <p:sldId id="332" r:id="rId3"/>
    <p:sldId id="334" r:id="rId4"/>
    <p:sldId id="331" r:id="rId5"/>
    <p:sldId id="327" r:id="rId6"/>
    <p:sldId id="339" r:id="rId7"/>
    <p:sldId id="336" r:id="rId8"/>
    <p:sldId id="338" r:id="rId9"/>
    <p:sldId id="291" r:id="rId10"/>
  </p:sldIdLst>
  <p:sldSz cx="9144000" cy="5143500" type="screen16x9"/>
  <p:notesSz cx="6808788" cy="99409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6EF"/>
    <a:srgbClr val="BFBAB6"/>
    <a:srgbClr val="000000"/>
    <a:srgbClr val="F79646"/>
    <a:srgbClr val="089292"/>
    <a:srgbClr val="99CC66"/>
    <a:srgbClr val="BCD45B"/>
    <a:srgbClr val="BAD25A"/>
    <a:srgbClr val="DBD5CD"/>
    <a:srgbClr val="06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3" autoAdjust="0"/>
    <p:restoredTop sz="94918" autoAdjust="0"/>
  </p:normalViewPr>
  <p:slideViewPr>
    <p:cSldViewPr snapToGrid="0" snapToObjects="1">
      <p:cViewPr varScale="1">
        <p:scale>
          <a:sx n="200" d="100"/>
          <a:sy n="200" d="100"/>
        </p:scale>
        <p:origin x="8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3752" y="-96"/>
      </p:cViewPr>
      <p:guideLst>
        <p:guide orient="horz" pos="3131"/>
        <p:guide pos="2145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108BA-8DD1-E547-AD26-5311DAD7F4C6}" type="datetimeFigureOut">
              <a:t>16.02.2026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BBCD-DD46-6B43-9121-E3B1A8E453C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944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2B319-D5DF-604F-963D-02A6F12F7EF7}" type="datetimeFigureOut">
              <a:t>16.02.2026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C927-C7C0-6E40-8673-0370EEE501D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74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ogo og tittel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489" y="2989633"/>
            <a:ext cx="7221446" cy="1255133"/>
          </a:xfrm>
        </p:spPr>
        <p:txBody>
          <a:bodyPr lIns="0" tIns="0" rIns="0" bIns="108000" anchor="t">
            <a:normAutofit/>
          </a:bodyPr>
          <a:lstStyle>
            <a:lvl1pPr>
              <a:lnSpc>
                <a:spcPts val="52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08152" y="2623784"/>
            <a:ext cx="720178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151" y="131127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" userDrawn="1">
          <p15:clr>
            <a:srgbClr val="FBAE40"/>
          </p15:clr>
        </p15:guide>
        <p15:guide id="2" orient="horz" pos="1393" userDrawn="1">
          <p15:clr>
            <a:srgbClr val="FBAE40"/>
          </p15:clr>
        </p15:guide>
        <p15:guide id="3" orient="horz" pos="82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0319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0737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 til høy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1"/>
            <a:ext cx="4572000" cy="514350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856" y="1"/>
            <a:ext cx="4572572" cy="5143499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Sett inn             bilde her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49" y="993058"/>
            <a:ext cx="3904974" cy="2561691"/>
          </a:xfrm>
        </p:spPr>
        <p:txBody>
          <a:bodyPr anchor="ctr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7166441" y="3099830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</p:spTree>
    <p:extLst>
      <p:ext uri="{BB962C8B-B14F-4D97-AF65-F5344CB8AC3E}">
        <p14:creationId xmlns:p14="http://schemas.microsoft.com/office/powerpoint/2010/main" val="424393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095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ønn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90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 og tekst med bilde (grønn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7439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å)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079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1465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til venst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1"/>
            <a:ext cx="4572000" cy="5143499"/>
          </a:xfrm>
          <a:prstGeom prst="rect">
            <a:avLst/>
          </a:prstGeom>
          <a:solidFill>
            <a:srgbClr val="C4BF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6412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15690"/>
          </a:xfrm>
        </p:spPr>
        <p:txBody>
          <a:bodyPr anchor="t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15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881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sjø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700980"/>
            <a:ext cx="8106698" cy="953730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677771"/>
            <a:ext cx="8102601" cy="665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8D32D959-D9F6-41BB-AE4E-AB0615FA8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7209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7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81682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slide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8">
            <a:extLst>
              <a:ext uri="{FF2B5EF4-FFF2-40B4-BE49-F238E27FC236}">
                <a16:creationId xmlns:a16="http://schemas.microsoft.com/office/drawing/2014/main" id="{30333C24-5923-498E-B045-11BA8A936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7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 rot="16200000">
            <a:off x="7166441" y="1772478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   Sett inn            bilde her</a:t>
            </a:r>
          </a:p>
        </p:txBody>
      </p:sp>
    </p:spTree>
    <p:extLst>
      <p:ext uri="{BB962C8B-B14F-4D97-AF65-F5344CB8AC3E}">
        <p14:creationId xmlns:p14="http://schemas.microsoft.com/office/powerpoint/2010/main" val="20268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 userDrawn="1">
          <p15:clr>
            <a:srgbClr val="FBAE40"/>
          </p15:clr>
        </p15:guide>
        <p15:guide id="2" orient="horz" pos="327" userDrawn="1">
          <p15:clr>
            <a:srgbClr val="FBAE40"/>
          </p15:clr>
        </p15:guide>
        <p15:guide id="3" pos="36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 slide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749A69E4-F94D-4927-90C5-F4DAE414F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325" y="1289602"/>
            <a:ext cx="2207349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  <p15:guide id="3" orient="horz" pos="209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nings sli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59D775F-CB5B-4F53-A06B-0A382D4D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325" y="1289602"/>
            <a:ext cx="2207348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>
          <p15:clr>
            <a:srgbClr val="FBAE40"/>
          </p15:clr>
        </p15:guide>
        <p15:guide id="2" orient="horz" pos="1053">
          <p15:clr>
            <a:srgbClr val="FBAE40"/>
          </p15:clr>
        </p15:guide>
        <p15:guide id="3" orient="horz" pos="2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land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642E897-8F82-4628-A3F1-3649B1B74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1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eget bil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3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1FA8D0-5F77-480E-9DD8-CC7707D1F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orient="horz" pos="894">
          <p15:clr>
            <a:srgbClr val="FBAE40"/>
          </p15:clr>
        </p15:guide>
        <p15:guide id="3" orient="horz" pos="3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160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434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oransje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33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4509856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4509856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4509856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9857" y="2300288"/>
            <a:ext cx="4634144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660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3042024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304417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10408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3061218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104089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36117" y="2300288"/>
            <a:ext cx="3065859" cy="2580673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1129" y="2300288"/>
            <a:ext cx="3042871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2906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88400"/>
            <a:ext cx="3871843" cy="247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81827" y="1688400"/>
            <a:ext cx="3567043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329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8" r:id="rId4"/>
    <p:sldLayoutId id="2147483649" r:id="rId5"/>
    <p:sldLayoutId id="2147483665" r:id="rId6"/>
    <p:sldLayoutId id="2147483666" r:id="rId7"/>
    <p:sldLayoutId id="2147483684" r:id="rId8"/>
    <p:sldLayoutId id="2147483685" r:id="rId9"/>
    <p:sldLayoutId id="2147483679" r:id="rId10"/>
    <p:sldLayoutId id="2147483683" r:id="rId11"/>
    <p:sldLayoutId id="2147483662" r:id="rId12"/>
    <p:sldLayoutId id="2147483671" r:id="rId13"/>
    <p:sldLayoutId id="2147483680" r:id="rId14"/>
    <p:sldLayoutId id="2147483681" r:id="rId15"/>
    <p:sldLayoutId id="2147483676" r:id="rId16"/>
    <p:sldLayoutId id="2147483682" r:id="rId17"/>
    <p:sldLayoutId id="2147483675" r:id="rId18"/>
    <p:sldLayoutId id="2147483658" r:id="rId19"/>
    <p:sldLayoutId id="2147483668" r:id="rId20"/>
    <p:sldLayoutId id="2147483655" r:id="rId21"/>
    <p:sldLayoutId id="2147483663" r:id="rId22"/>
    <p:sldLayoutId id="2147483674" r:id="rId23"/>
    <p:sldLayoutId id="2147483677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2800" indent="-1728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26" Type="http://schemas.openxmlformats.org/officeDocument/2006/relationships/image" Target="../media/image38.png"/><Relationship Id="rId39" Type="http://schemas.openxmlformats.org/officeDocument/2006/relationships/image" Target="../media/image51.sv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42" Type="http://schemas.openxmlformats.org/officeDocument/2006/relationships/image" Target="../media/image5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svg"/><Relationship Id="rId38" Type="http://schemas.openxmlformats.org/officeDocument/2006/relationships/image" Target="../media/image50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svg"/><Relationship Id="rId29" Type="http://schemas.openxmlformats.org/officeDocument/2006/relationships/image" Target="../media/image41.svg"/><Relationship Id="rId41" Type="http://schemas.openxmlformats.org/officeDocument/2006/relationships/image" Target="../media/image53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svg"/><Relationship Id="rId40" Type="http://schemas.openxmlformats.org/officeDocument/2006/relationships/image" Target="../media/image52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svg"/><Relationship Id="rId27" Type="http://schemas.openxmlformats.org/officeDocument/2006/relationships/image" Target="../media/image39.svg"/><Relationship Id="rId30" Type="http://schemas.openxmlformats.org/officeDocument/2006/relationships/image" Target="../media/image42.png"/><Relationship Id="rId35" Type="http://schemas.openxmlformats.org/officeDocument/2006/relationships/image" Target="../media/image47.svg"/><Relationship Id="rId43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rVZktiOxsww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29F7D0B-A8AD-9CB8-1E38-FFE8A4A70A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358804"/>
            <a:ext cx="8292231" cy="1795325"/>
          </a:xfrm>
          <a:noFill/>
        </p:spPr>
        <p:txBody>
          <a:bodyPr anchor="t">
            <a:normAutofit/>
          </a:bodyPr>
          <a:lstStyle/>
          <a:p>
            <a:r>
              <a:rPr lang="nb-NO" sz="2800" dirty="0"/>
              <a:t>Klasseromsøkt: </a:t>
            </a:r>
            <a:br>
              <a:rPr lang="nb-NO" sz="3200" dirty="0"/>
            </a:br>
            <a:r>
              <a:rPr lang="nb-NO" dirty="0"/>
              <a:t>Livet i elva</a:t>
            </a:r>
            <a:endParaRPr lang="nb-NO" sz="40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DCD4DD7-9C22-09F9-2DDA-375495FAC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"/>
          <a:stretch/>
        </p:blipFill>
        <p:spPr>
          <a:xfrm>
            <a:off x="578799" y="522106"/>
            <a:ext cx="1158821" cy="847327"/>
          </a:xfrm>
          <a:effectLst/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463D288F-0684-0416-0B8B-04B6523C2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8764" y="625475"/>
            <a:ext cx="2093929" cy="7439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79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1E6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32DDD3-14E4-8C87-2FC9-99E7AEF57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e 54">
            <a:extLst>
              <a:ext uri="{FF2B5EF4-FFF2-40B4-BE49-F238E27FC236}">
                <a16:creationId xmlns:a16="http://schemas.microsoft.com/office/drawing/2014/main" id="{AB93FCB7-0C3F-32E9-F115-10CEEA429F26}"/>
              </a:ext>
            </a:extLst>
          </p:cNvPr>
          <p:cNvGrpSpPr/>
          <p:nvPr/>
        </p:nvGrpSpPr>
        <p:grpSpPr>
          <a:xfrm>
            <a:off x="3947580" y="349145"/>
            <a:ext cx="5294757" cy="4794354"/>
            <a:chOff x="-612758" y="361510"/>
            <a:chExt cx="5294757" cy="4794354"/>
          </a:xfrm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5DF99765-06C9-84E8-7566-F29512C85BC0}"/>
                </a:ext>
              </a:extLst>
            </p:cNvPr>
            <p:cNvSpPr/>
            <p:nvPr/>
          </p:nvSpPr>
          <p:spPr>
            <a:xfrm>
              <a:off x="3922" y="3653198"/>
              <a:ext cx="4573109" cy="1502666"/>
            </a:xfrm>
            <a:prstGeom prst="rect">
              <a:avLst/>
            </a:prstGeom>
            <a:solidFill>
              <a:srgbClr val="BAD2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Google Shape;294;p19">
              <a:extLst>
                <a:ext uri="{FF2B5EF4-FFF2-40B4-BE49-F238E27FC236}">
                  <a16:creationId xmlns:a16="http://schemas.microsoft.com/office/drawing/2014/main" id="{E20137C1-B530-8FCD-9B98-76223D8A961B}"/>
                </a:ext>
              </a:extLst>
            </p:cNvPr>
            <p:cNvSpPr/>
            <p:nvPr/>
          </p:nvSpPr>
          <p:spPr>
            <a:xfrm>
              <a:off x="-390084" y="3057144"/>
              <a:ext cx="1134188" cy="782589"/>
            </a:xfrm>
            <a:prstGeom prst="rect">
              <a:avLst/>
            </a:prstGeom>
            <a:blipFill rotWithShape="1">
              <a:blip r:embed="rId2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95;p19">
              <a:extLst>
                <a:ext uri="{FF2B5EF4-FFF2-40B4-BE49-F238E27FC236}">
                  <a16:creationId xmlns:a16="http://schemas.microsoft.com/office/drawing/2014/main" id="{E1206C4B-9798-B419-796A-AEEA2467CCCD}"/>
                </a:ext>
              </a:extLst>
            </p:cNvPr>
            <p:cNvSpPr/>
            <p:nvPr/>
          </p:nvSpPr>
          <p:spPr>
            <a:xfrm>
              <a:off x="4073500" y="2615296"/>
              <a:ext cx="231181" cy="1608214"/>
            </a:xfrm>
            <a:prstGeom prst="rect">
              <a:avLst/>
            </a:prstGeom>
            <a:blipFill rotWithShape="1">
              <a:blip r:embed="rId3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96;p19">
              <a:extLst>
                <a:ext uri="{FF2B5EF4-FFF2-40B4-BE49-F238E27FC236}">
                  <a16:creationId xmlns:a16="http://schemas.microsoft.com/office/drawing/2014/main" id="{A9925D44-3880-F05B-FD42-5A1D7898152C}"/>
                </a:ext>
              </a:extLst>
            </p:cNvPr>
            <p:cNvSpPr/>
            <p:nvPr/>
          </p:nvSpPr>
          <p:spPr>
            <a:xfrm>
              <a:off x="-427384" y="2549669"/>
              <a:ext cx="5109383" cy="2535531"/>
            </a:xfrm>
            <a:prstGeom prst="rect">
              <a:avLst/>
            </a:prstGeom>
            <a:blipFill rotWithShape="1">
              <a:blip r:embed="rId4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02;p19">
              <a:extLst>
                <a:ext uri="{FF2B5EF4-FFF2-40B4-BE49-F238E27FC236}">
                  <a16:creationId xmlns:a16="http://schemas.microsoft.com/office/drawing/2014/main" id="{DFF47B48-2183-BE29-633D-C63B1B83CEBF}"/>
                </a:ext>
              </a:extLst>
            </p:cNvPr>
            <p:cNvSpPr/>
            <p:nvPr/>
          </p:nvSpPr>
          <p:spPr>
            <a:xfrm rot="3811379">
              <a:off x="1510723" y="4126964"/>
              <a:ext cx="47322" cy="69205"/>
            </a:xfrm>
            <a:prstGeom prst="rect">
              <a:avLst/>
            </a:prstGeom>
            <a:blipFill rotWithShape="1">
              <a:blip r:embed="rId5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02;p19">
              <a:extLst>
                <a:ext uri="{FF2B5EF4-FFF2-40B4-BE49-F238E27FC236}">
                  <a16:creationId xmlns:a16="http://schemas.microsoft.com/office/drawing/2014/main" id="{595B66CA-39B8-7450-95CF-1F5F5ED97EC7}"/>
                </a:ext>
              </a:extLst>
            </p:cNvPr>
            <p:cNvSpPr/>
            <p:nvPr/>
          </p:nvSpPr>
          <p:spPr>
            <a:xfrm rot="2913856">
              <a:off x="1532214" y="3938168"/>
              <a:ext cx="48642" cy="71135"/>
            </a:xfrm>
            <a:prstGeom prst="rect">
              <a:avLst/>
            </a:prstGeom>
            <a:blipFill rotWithShape="1">
              <a:blip r:embed="rId6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02;p19">
              <a:extLst>
                <a:ext uri="{FF2B5EF4-FFF2-40B4-BE49-F238E27FC236}">
                  <a16:creationId xmlns:a16="http://schemas.microsoft.com/office/drawing/2014/main" id="{2DE43D97-0BE9-9718-96DF-1202220DE098}"/>
                </a:ext>
              </a:extLst>
            </p:cNvPr>
            <p:cNvSpPr/>
            <p:nvPr/>
          </p:nvSpPr>
          <p:spPr>
            <a:xfrm rot="4379847">
              <a:off x="1298272" y="4107111"/>
              <a:ext cx="49405" cy="72251"/>
            </a:xfrm>
            <a:prstGeom prst="rect">
              <a:avLst/>
            </a:prstGeom>
            <a:blipFill rotWithShape="1">
              <a:blip r:embed="rId6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02;p19">
              <a:extLst>
                <a:ext uri="{FF2B5EF4-FFF2-40B4-BE49-F238E27FC236}">
                  <a16:creationId xmlns:a16="http://schemas.microsoft.com/office/drawing/2014/main" id="{34F468C3-D75B-BD87-D9DF-35CB92BB1C6B}"/>
                </a:ext>
              </a:extLst>
            </p:cNvPr>
            <p:cNvSpPr/>
            <p:nvPr/>
          </p:nvSpPr>
          <p:spPr>
            <a:xfrm rot="5400000">
              <a:off x="1612861" y="3981854"/>
              <a:ext cx="47320" cy="69202"/>
            </a:xfrm>
            <a:prstGeom prst="rect">
              <a:avLst/>
            </a:prstGeom>
            <a:blipFill rotWithShape="1">
              <a:blip r:embed="rId5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302;p19">
              <a:extLst>
                <a:ext uri="{FF2B5EF4-FFF2-40B4-BE49-F238E27FC236}">
                  <a16:creationId xmlns:a16="http://schemas.microsoft.com/office/drawing/2014/main" id="{6676EC81-1C7F-BD46-79D5-02313B44CF43}"/>
                </a:ext>
              </a:extLst>
            </p:cNvPr>
            <p:cNvSpPr/>
            <p:nvPr/>
          </p:nvSpPr>
          <p:spPr>
            <a:xfrm rot="4601353">
              <a:off x="1693638" y="3841440"/>
              <a:ext cx="48642" cy="71135"/>
            </a:xfrm>
            <a:prstGeom prst="rect">
              <a:avLst/>
            </a:prstGeom>
            <a:blipFill rotWithShape="1">
              <a:blip r:embed="rId6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302;p19">
              <a:extLst>
                <a:ext uri="{FF2B5EF4-FFF2-40B4-BE49-F238E27FC236}">
                  <a16:creationId xmlns:a16="http://schemas.microsoft.com/office/drawing/2014/main" id="{2769BB55-952E-3036-1253-6BA8FC8E7791}"/>
                </a:ext>
              </a:extLst>
            </p:cNvPr>
            <p:cNvSpPr/>
            <p:nvPr/>
          </p:nvSpPr>
          <p:spPr>
            <a:xfrm rot="4440565">
              <a:off x="1174727" y="4325890"/>
              <a:ext cx="49405" cy="72251"/>
            </a:xfrm>
            <a:prstGeom prst="rect">
              <a:avLst/>
            </a:prstGeom>
            <a:blipFill rotWithShape="1">
              <a:blip r:embed="rId6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302;p19">
              <a:extLst>
                <a:ext uri="{FF2B5EF4-FFF2-40B4-BE49-F238E27FC236}">
                  <a16:creationId xmlns:a16="http://schemas.microsoft.com/office/drawing/2014/main" id="{46E3D481-A6F4-857D-D40D-9E7750698572}"/>
                </a:ext>
              </a:extLst>
            </p:cNvPr>
            <p:cNvSpPr/>
            <p:nvPr/>
          </p:nvSpPr>
          <p:spPr>
            <a:xfrm rot="5400000">
              <a:off x="1317223" y="3964062"/>
              <a:ext cx="47320" cy="69202"/>
            </a:xfrm>
            <a:prstGeom prst="rect">
              <a:avLst/>
            </a:prstGeom>
            <a:blipFill rotWithShape="1">
              <a:blip r:embed="rId5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302;p19">
              <a:extLst>
                <a:ext uri="{FF2B5EF4-FFF2-40B4-BE49-F238E27FC236}">
                  <a16:creationId xmlns:a16="http://schemas.microsoft.com/office/drawing/2014/main" id="{D1C16CAC-FA92-D8A0-562B-22D791FEC504}"/>
                </a:ext>
              </a:extLst>
            </p:cNvPr>
            <p:cNvSpPr/>
            <p:nvPr/>
          </p:nvSpPr>
          <p:spPr>
            <a:xfrm rot="4601353">
              <a:off x="1683411" y="4216896"/>
              <a:ext cx="48642" cy="71135"/>
            </a:xfrm>
            <a:prstGeom prst="rect">
              <a:avLst/>
            </a:prstGeom>
            <a:blipFill rotWithShape="1">
              <a:blip r:embed="rId6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297;p19">
              <a:extLst>
                <a:ext uri="{FF2B5EF4-FFF2-40B4-BE49-F238E27FC236}">
                  <a16:creationId xmlns:a16="http://schemas.microsoft.com/office/drawing/2014/main" id="{BB21E029-3EF0-544C-A3A7-3577771FB34D}"/>
                </a:ext>
              </a:extLst>
            </p:cNvPr>
            <p:cNvSpPr/>
            <p:nvPr/>
          </p:nvSpPr>
          <p:spPr>
            <a:xfrm>
              <a:off x="2309029" y="4551791"/>
              <a:ext cx="306776" cy="133447"/>
            </a:xfrm>
            <a:prstGeom prst="rect">
              <a:avLst/>
            </a:prstGeom>
            <a:blipFill rotWithShape="1">
              <a:blip r:embed="rId7" cstate="hqprint">
                <a:alphaModFix amt="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98;p19">
              <a:extLst>
                <a:ext uri="{FF2B5EF4-FFF2-40B4-BE49-F238E27FC236}">
                  <a16:creationId xmlns:a16="http://schemas.microsoft.com/office/drawing/2014/main" id="{0AE961E7-AD49-34B8-9061-40672144D16B}"/>
                </a:ext>
              </a:extLst>
            </p:cNvPr>
            <p:cNvSpPr/>
            <p:nvPr/>
          </p:nvSpPr>
          <p:spPr>
            <a:xfrm>
              <a:off x="3196300" y="4089148"/>
              <a:ext cx="369028" cy="153147"/>
            </a:xfrm>
            <a:prstGeom prst="rect">
              <a:avLst/>
            </a:prstGeom>
            <a:blipFill rotWithShape="1">
              <a:blip r:embed="rId8" cstate="hqprint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99;p19">
              <a:extLst>
                <a:ext uri="{FF2B5EF4-FFF2-40B4-BE49-F238E27FC236}">
                  <a16:creationId xmlns:a16="http://schemas.microsoft.com/office/drawing/2014/main" id="{0FF81643-5058-8A43-CB72-BC9C72950544}"/>
                </a:ext>
              </a:extLst>
            </p:cNvPr>
            <p:cNvSpPr/>
            <p:nvPr/>
          </p:nvSpPr>
          <p:spPr>
            <a:xfrm rot="17307263">
              <a:off x="1457422" y="3310301"/>
              <a:ext cx="165228" cy="148292"/>
            </a:xfrm>
            <a:prstGeom prst="rect">
              <a:avLst/>
            </a:prstGeom>
            <a:blipFill rotWithShape="1">
              <a:blip r:embed="rId9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302;p19">
              <a:extLst>
                <a:ext uri="{FF2B5EF4-FFF2-40B4-BE49-F238E27FC236}">
                  <a16:creationId xmlns:a16="http://schemas.microsoft.com/office/drawing/2014/main" id="{9FF03963-BBC5-E35C-967D-D23366DC8E99}"/>
                </a:ext>
              </a:extLst>
            </p:cNvPr>
            <p:cNvSpPr/>
            <p:nvPr/>
          </p:nvSpPr>
          <p:spPr>
            <a:xfrm>
              <a:off x="3610701" y="3765755"/>
              <a:ext cx="101171" cy="147956"/>
            </a:xfrm>
            <a:prstGeom prst="rect">
              <a:avLst/>
            </a:prstGeom>
            <a:blipFill rotWithShape="1">
              <a:blip r:embed="rId10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303;p19">
              <a:extLst>
                <a:ext uri="{FF2B5EF4-FFF2-40B4-BE49-F238E27FC236}">
                  <a16:creationId xmlns:a16="http://schemas.microsoft.com/office/drawing/2014/main" id="{19E4DF85-825A-9248-9AA7-A6D90178C412}"/>
                </a:ext>
              </a:extLst>
            </p:cNvPr>
            <p:cNvSpPr/>
            <p:nvPr/>
          </p:nvSpPr>
          <p:spPr>
            <a:xfrm>
              <a:off x="1995479" y="3869028"/>
              <a:ext cx="659319" cy="296694"/>
            </a:xfrm>
            <a:prstGeom prst="rect">
              <a:avLst/>
            </a:prstGeom>
            <a:blipFill rotWithShape="1">
              <a:blip r:embed="rId11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304;p19">
              <a:extLst>
                <a:ext uri="{FF2B5EF4-FFF2-40B4-BE49-F238E27FC236}">
                  <a16:creationId xmlns:a16="http://schemas.microsoft.com/office/drawing/2014/main" id="{D8D7FDB3-263A-AFE1-8F8C-7A16ECAF3CF5}"/>
                </a:ext>
              </a:extLst>
            </p:cNvPr>
            <p:cNvSpPr/>
            <p:nvPr/>
          </p:nvSpPr>
          <p:spPr>
            <a:xfrm flipH="1">
              <a:off x="2431305" y="3947781"/>
              <a:ext cx="164969" cy="121252"/>
            </a:xfrm>
            <a:prstGeom prst="rect">
              <a:avLst/>
            </a:prstGeom>
            <a:blipFill rotWithShape="1">
              <a:blip r:embed="rId12" cstate="hqprint">
                <a:alphaModFix/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48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305;p19">
              <a:extLst>
                <a:ext uri="{FF2B5EF4-FFF2-40B4-BE49-F238E27FC236}">
                  <a16:creationId xmlns:a16="http://schemas.microsoft.com/office/drawing/2014/main" id="{8336208F-46C5-CC9E-F0E4-D03B42B7B434}"/>
                </a:ext>
              </a:extLst>
            </p:cNvPr>
            <p:cNvSpPr/>
            <p:nvPr/>
          </p:nvSpPr>
          <p:spPr>
            <a:xfrm flipH="1">
              <a:off x="3650400" y="4128921"/>
              <a:ext cx="610453" cy="812582"/>
            </a:xfrm>
            <a:prstGeom prst="rect">
              <a:avLst/>
            </a:prstGeom>
            <a:blipFill rotWithShape="1">
              <a:blip r:embed="rId13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308;p19">
              <a:extLst>
                <a:ext uri="{FF2B5EF4-FFF2-40B4-BE49-F238E27FC236}">
                  <a16:creationId xmlns:a16="http://schemas.microsoft.com/office/drawing/2014/main" id="{9B9326E7-FB6F-3E38-8867-D7487D3AC787}"/>
                </a:ext>
              </a:extLst>
            </p:cNvPr>
            <p:cNvSpPr/>
            <p:nvPr/>
          </p:nvSpPr>
          <p:spPr>
            <a:xfrm>
              <a:off x="2517915" y="3156203"/>
              <a:ext cx="491533" cy="454668"/>
            </a:xfrm>
            <a:prstGeom prst="rect">
              <a:avLst/>
            </a:prstGeom>
            <a:blipFill rotWithShape="1">
              <a:blip r:embed="rId14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309;p19">
              <a:extLst>
                <a:ext uri="{FF2B5EF4-FFF2-40B4-BE49-F238E27FC236}">
                  <a16:creationId xmlns:a16="http://schemas.microsoft.com/office/drawing/2014/main" id="{BE3B4B16-D989-8EAB-B061-F915F8A5E28F}"/>
                </a:ext>
              </a:extLst>
            </p:cNvPr>
            <p:cNvSpPr/>
            <p:nvPr/>
          </p:nvSpPr>
          <p:spPr>
            <a:xfrm>
              <a:off x="2231975" y="3102268"/>
              <a:ext cx="243875" cy="444418"/>
            </a:xfrm>
            <a:prstGeom prst="rect">
              <a:avLst/>
            </a:prstGeom>
            <a:blipFill rotWithShape="1">
              <a:blip r:embed="rId15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310;p19">
              <a:extLst>
                <a:ext uri="{FF2B5EF4-FFF2-40B4-BE49-F238E27FC236}">
                  <a16:creationId xmlns:a16="http://schemas.microsoft.com/office/drawing/2014/main" id="{59A82FAA-DE88-FFC0-09AD-5F2B4FA50175}"/>
                </a:ext>
              </a:extLst>
            </p:cNvPr>
            <p:cNvSpPr/>
            <p:nvPr/>
          </p:nvSpPr>
          <p:spPr>
            <a:xfrm>
              <a:off x="3093577" y="3111912"/>
              <a:ext cx="548101" cy="828886"/>
            </a:xfrm>
            <a:prstGeom prst="rect">
              <a:avLst/>
            </a:prstGeom>
            <a:blipFill rotWithShape="1">
              <a:blip r:embed="rId16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" name="Grafikk 78">
              <a:extLst>
                <a:ext uri="{FF2B5EF4-FFF2-40B4-BE49-F238E27FC236}">
                  <a16:creationId xmlns:a16="http://schemas.microsoft.com/office/drawing/2014/main" id="{F2058767-9251-953F-0264-157D97A0B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21060097" flipH="1">
              <a:off x="-612758" y="4548239"/>
              <a:ext cx="1391416" cy="570837"/>
            </a:xfrm>
            <a:prstGeom prst="rect">
              <a:avLst/>
            </a:prstGeom>
          </p:spPr>
        </p:pic>
        <p:pic>
          <p:nvPicPr>
            <p:cNvPr id="80" name="Grafikk 79">
              <a:extLst>
                <a:ext uri="{FF2B5EF4-FFF2-40B4-BE49-F238E27FC236}">
                  <a16:creationId xmlns:a16="http://schemas.microsoft.com/office/drawing/2014/main" id="{958CDC1F-B773-54D5-64FE-992F24980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917871" y="4153777"/>
              <a:ext cx="489130" cy="368519"/>
            </a:xfrm>
            <a:prstGeom prst="rect">
              <a:avLst/>
            </a:prstGeom>
          </p:spPr>
        </p:pic>
        <p:pic>
          <p:nvPicPr>
            <p:cNvPr id="81" name="Grafikk 80">
              <a:extLst>
                <a:ext uri="{FF2B5EF4-FFF2-40B4-BE49-F238E27FC236}">
                  <a16:creationId xmlns:a16="http://schemas.microsoft.com/office/drawing/2014/main" id="{254655B2-5B71-BCDF-4641-D2D2016BB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625553" y="4308866"/>
              <a:ext cx="474972" cy="352672"/>
            </a:xfrm>
            <a:prstGeom prst="rect">
              <a:avLst/>
            </a:prstGeom>
          </p:spPr>
        </p:pic>
        <p:sp>
          <p:nvSpPr>
            <p:cNvPr id="82" name="Google Shape;298;p19">
              <a:extLst>
                <a:ext uri="{FF2B5EF4-FFF2-40B4-BE49-F238E27FC236}">
                  <a16:creationId xmlns:a16="http://schemas.microsoft.com/office/drawing/2014/main" id="{8BBC9CCB-A392-14CC-94FB-577A98207D3A}"/>
                </a:ext>
              </a:extLst>
            </p:cNvPr>
            <p:cNvSpPr/>
            <p:nvPr/>
          </p:nvSpPr>
          <p:spPr>
            <a:xfrm>
              <a:off x="1753054" y="4033216"/>
              <a:ext cx="266416" cy="110563"/>
            </a:xfrm>
            <a:prstGeom prst="rect">
              <a:avLst/>
            </a:prstGeom>
            <a:blipFill rotWithShape="1">
              <a:blip r:embed="rId23" cstate="hqprint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98;p19">
              <a:extLst>
                <a:ext uri="{FF2B5EF4-FFF2-40B4-BE49-F238E27FC236}">
                  <a16:creationId xmlns:a16="http://schemas.microsoft.com/office/drawing/2014/main" id="{DF933B67-C794-3929-FF89-30B2871B1190}"/>
                </a:ext>
              </a:extLst>
            </p:cNvPr>
            <p:cNvSpPr/>
            <p:nvPr/>
          </p:nvSpPr>
          <p:spPr>
            <a:xfrm flipH="1">
              <a:off x="3209202" y="4284322"/>
              <a:ext cx="214337" cy="88950"/>
            </a:xfrm>
            <a:prstGeom prst="rect">
              <a:avLst/>
            </a:prstGeom>
            <a:blipFill rotWithShape="1">
              <a:blip r:embed="rId24" cstate="hqprint">
                <a:alphaModFix amt="3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97;p19">
              <a:extLst>
                <a:ext uri="{FF2B5EF4-FFF2-40B4-BE49-F238E27FC236}">
                  <a16:creationId xmlns:a16="http://schemas.microsoft.com/office/drawing/2014/main" id="{37E43150-37B1-1616-C951-9CEECCC1C49C}"/>
                </a:ext>
              </a:extLst>
            </p:cNvPr>
            <p:cNvSpPr/>
            <p:nvPr/>
          </p:nvSpPr>
          <p:spPr>
            <a:xfrm flipH="1">
              <a:off x="2409761" y="4453313"/>
              <a:ext cx="267113" cy="116194"/>
            </a:xfrm>
            <a:prstGeom prst="rect">
              <a:avLst/>
            </a:prstGeom>
            <a:blipFill rotWithShape="1">
              <a:blip r:embed="rId25" cstate="hqprint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" name="Grafikk 84">
              <a:extLst>
                <a:ext uri="{FF2B5EF4-FFF2-40B4-BE49-F238E27FC236}">
                  <a16:creationId xmlns:a16="http://schemas.microsoft.com/office/drawing/2014/main" id="{C94E8618-60F0-F3F0-EB45-0CAC47971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 rot="20966068">
              <a:off x="2651367" y="3921514"/>
              <a:ext cx="69147" cy="68134"/>
            </a:xfrm>
            <a:prstGeom prst="rect">
              <a:avLst/>
            </a:prstGeom>
          </p:spPr>
        </p:pic>
        <p:pic>
          <p:nvPicPr>
            <p:cNvPr id="86" name="Grafikk 85">
              <a:extLst>
                <a:ext uri="{FF2B5EF4-FFF2-40B4-BE49-F238E27FC236}">
                  <a16:creationId xmlns:a16="http://schemas.microsoft.com/office/drawing/2014/main" id="{7808B19F-B9CC-95E8-2B7B-D8C836654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 rot="3572607">
              <a:off x="2693397" y="4022534"/>
              <a:ext cx="62216" cy="61305"/>
            </a:xfrm>
            <a:prstGeom prst="rect">
              <a:avLst/>
            </a:prstGeom>
          </p:spPr>
        </p:pic>
        <p:pic>
          <p:nvPicPr>
            <p:cNvPr id="87" name="Grafikk 86">
              <a:extLst>
                <a:ext uri="{FF2B5EF4-FFF2-40B4-BE49-F238E27FC236}">
                  <a16:creationId xmlns:a16="http://schemas.microsoft.com/office/drawing/2014/main" id="{756EEB16-28DE-87C7-AD4E-53088EFB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 rot="15285572">
              <a:off x="2409804" y="3900339"/>
              <a:ext cx="82121" cy="80918"/>
            </a:xfrm>
            <a:prstGeom prst="rect">
              <a:avLst/>
            </a:prstGeom>
          </p:spPr>
        </p:pic>
        <p:pic>
          <p:nvPicPr>
            <p:cNvPr id="88" name="Grafikk 87">
              <a:extLst>
                <a:ext uri="{FF2B5EF4-FFF2-40B4-BE49-F238E27FC236}">
                  <a16:creationId xmlns:a16="http://schemas.microsoft.com/office/drawing/2014/main" id="{3722A8AD-8A66-E166-0240-C60528907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452478" y="4377884"/>
              <a:ext cx="88580" cy="45719"/>
            </a:xfrm>
            <a:prstGeom prst="rect">
              <a:avLst/>
            </a:prstGeom>
          </p:spPr>
        </p:pic>
        <p:pic>
          <p:nvPicPr>
            <p:cNvPr id="89" name="Grafikk 88">
              <a:extLst>
                <a:ext uri="{FF2B5EF4-FFF2-40B4-BE49-F238E27FC236}">
                  <a16:creationId xmlns:a16="http://schemas.microsoft.com/office/drawing/2014/main" id="{E7EBE57B-23F1-7132-0B6A-134DB4D75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 flipH="1">
              <a:off x="1505852" y="4485202"/>
              <a:ext cx="88581" cy="45719"/>
            </a:xfrm>
            <a:prstGeom prst="rect">
              <a:avLst/>
            </a:prstGeom>
          </p:spPr>
        </p:pic>
        <p:pic>
          <p:nvPicPr>
            <p:cNvPr id="90" name="Grafikk 89">
              <a:extLst>
                <a:ext uri="{FF2B5EF4-FFF2-40B4-BE49-F238E27FC236}">
                  <a16:creationId xmlns:a16="http://schemas.microsoft.com/office/drawing/2014/main" id="{14875E57-FC91-4C2E-C7C8-0C651D352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2888" y="2140715"/>
              <a:ext cx="521025" cy="598013"/>
            </a:xfrm>
            <a:prstGeom prst="rect">
              <a:avLst/>
            </a:prstGeom>
          </p:spPr>
        </p:pic>
        <p:pic>
          <p:nvPicPr>
            <p:cNvPr id="91" name="Grafikk 90">
              <a:extLst>
                <a:ext uri="{FF2B5EF4-FFF2-40B4-BE49-F238E27FC236}">
                  <a16:creationId xmlns:a16="http://schemas.microsoft.com/office/drawing/2014/main" id="{85BA907F-ACF3-186A-1DF8-5C8881BFA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364745" y="1625907"/>
              <a:ext cx="1398937" cy="669517"/>
            </a:xfrm>
            <a:prstGeom prst="rect">
              <a:avLst/>
            </a:prstGeom>
          </p:spPr>
        </p:pic>
        <p:pic>
          <p:nvPicPr>
            <p:cNvPr id="92" name="Grafikk 91">
              <a:extLst>
                <a:ext uri="{FF2B5EF4-FFF2-40B4-BE49-F238E27FC236}">
                  <a16:creationId xmlns:a16="http://schemas.microsoft.com/office/drawing/2014/main" id="{1A062333-C9F4-2E3E-9026-F8F6CFB51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302342" y="361510"/>
              <a:ext cx="701093" cy="1078341"/>
            </a:xfrm>
            <a:prstGeom prst="rect">
              <a:avLst/>
            </a:prstGeom>
          </p:spPr>
        </p:pic>
        <p:pic>
          <p:nvPicPr>
            <p:cNvPr id="93" name="Grafikk 92">
              <a:extLst>
                <a:ext uri="{FF2B5EF4-FFF2-40B4-BE49-F238E27FC236}">
                  <a16:creationId xmlns:a16="http://schemas.microsoft.com/office/drawing/2014/main" id="{5B9B06F8-5ADC-36E3-15CE-275152F55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4080457" y="3811484"/>
              <a:ext cx="279282" cy="579099"/>
            </a:xfrm>
            <a:prstGeom prst="rect">
              <a:avLst/>
            </a:prstGeom>
          </p:spPr>
        </p:pic>
        <p:pic>
          <p:nvPicPr>
            <p:cNvPr id="94" name="Grafikk 93">
              <a:extLst>
                <a:ext uri="{FF2B5EF4-FFF2-40B4-BE49-F238E27FC236}">
                  <a16:creationId xmlns:a16="http://schemas.microsoft.com/office/drawing/2014/main" id="{4AC1DAAA-2D19-E578-352D-9C3658606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 flipH="1">
              <a:off x="3974761" y="3737326"/>
              <a:ext cx="214329" cy="444417"/>
            </a:xfrm>
            <a:prstGeom prst="rect">
              <a:avLst/>
            </a:prstGeom>
          </p:spPr>
        </p:pic>
        <p:pic>
          <p:nvPicPr>
            <p:cNvPr id="95" name="Grafikk 94">
              <a:extLst>
                <a:ext uri="{FF2B5EF4-FFF2-40B4-BE49-F238E27FC236}">
                  <a16:creationId xmlns:a16="http://schemas.microsoft.com/office/drawing/2014/main" id="{2089AC0A-3AF4-E6C4-0BF6-932F9D643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3980320" y="3965874"/>
              <a:ext cx="384121" cy="549821"/>
            </a:xfrm>
            <a:prstGeom prst="rect">
              <a:avLst/>
            </a:prstGeom>
          </p:spPr>
        </p:pic>
        <p:pic>
          <p:nvPicPr>
            <p:cNvPr id="96" name="Grafikk 95">
              <a:extLst>
                <a:ext uri="{FF2B5EF4-FFF2-40B4-BE49-F238E27FC236}">
                  <a16:creationId xmlns:a16="http://schemas.microsoft.com/office/drawing/2014/main" id="{74F0F1BE-CE18-E056-6E66-36D5FF88D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4337147" y="4209878"/>
              <a:ext cx="310384" cy="644643"/>
            </a:xfrm>
            <a:prstGeom prst="rect">
              <a:avLst/>
            </a:prstGeom>
          </p:spPr>
        </p:pic>
        <p:sp>
          <p:nvSpPr>
            <p:cNvPr id="97" name="Google Shape;300;p19">
              <a:extLst>
                <a:ext uri="{FF2B5EF4-FFF2-40B4-BE49-F238E27FC236}">
                  <a16:creationId xmlns:a16="http://schemas.microsoft.com/office/drawing/2014/main" id="{4F544A8F-34C7-C011-D8CD-5DDFDDE19604}"/>
                </a:ext>
              </a:extLst>
            </p:cNvPr>
            <p:cNvSpPr/>
            <p:nvPr/>
          </p:nvSpPr>
          <p:spPr>
            <a:xfrm flipH="1">
              <a:off x="4000016" y="3682123"/>
              <a:ext cx="89878" cy="110405"/>
            </a:xfrm>
            <a:prstGeom prst="rect">
              <a:avLst/>
            </a:prstGeom>
            <a:blipFill rotWithShape="1">
              <a:blip r:embed="rId42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300;p19">
              <a:extLst>
                <a:ext uri="{FF2B5EF4-FFF2-40B4-BE49-F238E27FC236}">
                  <a16:creationId xmlns:a16="http://schemas.microsoft.com/office/drawing/2014/main" id="{CC343837-4445-E8B6-FAA8-BCFFE644C856}"/>
                </a:ext>
              </a:extLst>
            </p:cNvPr>
            <p:cNvSpPr/>
            <p:nvPr/>
          </p:nvSpPr>
          <p:spPr>
            <a:xfrm>
              <a:off x="4207858" y="3784805"/>
              <a:ext cx="89878" cy="110405"/>
            </a:xfrm>
            <a:prstGeom prst="rect">
              <a:avLst/>
            </a:prstGeom>
            <a:blipFill rotWithShape="1">
              <a:blip r:embed="rId42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301;p19">
              <a:extLst>
                <a:ext uri="{FF2B5EF4-FFF2-40B4-BE49-F238E27FC236}">
                  <a16:creationId xmlns:a16="http://schemas.microsoft.com/office/drawing/2014/main" id="{3047C0FE-775E-F23F-6709-6F4D42977D0A}"/>
                </a:ext>
              </a:extLst>
            </p:cNvPr>
            <p:cNvSpPr/>
            <p:nvPr/>
          </p:nvSpPr>
          <p:spPr>
            <a:xfrm rot="1419072">
              <a:off x="4398829" y="4375922"/>
              <a:ext cx="100690" cy="66581"/>
            </a:xfrm>
            <a:prstGeom prst="rect">
              <a:avLst/>
            </a:prstGeom>
            <a:blipFill rotWithShape="1">
              <a:blip r:embed="rId43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C456D85C-9EB0-7E51-0559-3D312E5F9C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234" y="1"/>
            <a:ext cx="4571999" cy="514349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B3FC64-AFEB-A0B2-9883-DCED0550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Biologisk mangfold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FA0621-8073-7021-BC9C-950AE45BF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Kalles også: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biodiversitet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biologisk diversitet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naturmangfold</a:t>
            </a:r>
          </a:p>
          <a:p>
            <a:r>
              <a:rPr lang="nb-NO" dirty="0"/>
              <a:t>Forteller oss om variasjonen av arter, gener og/eller leveområder.</a:t>
            </a:r>
          </a:p>
          <a:p>
            <a:endParaRPr lang="nb-NO" b="1" dirty="0"/>
          </a:p>
          <a:p>
            <a:r>
              <a:rPr lang="nb-NO" b="1" dirty="0"/>
              <a:t>Høy biodiversitet = stor variasjon</a:t>
            </a:r>
          </a:p>
          <a:p>
            <a:r>
              <a:rPr lang="nb-NO" dirty="0"/>
              <a:t>(mange arter, mye genetisk variasjon og mange leveområder).</a:t>
            </a:r>
          </a:p>
        </p:txBody>
      </p:sp>
    </p:spTree>
    <p:extLst>
      <p:ext uri="{BB962C8B-B14F-4D97-AF65-F5344CB8AC3E}">
        <p14:creationId xmlns:p14="http://schemas.microsoft.com/office/powerpoint/2010/main" val="377699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47A78-25CD-663D-F178-88CABC3E4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5D46EA-6EFB-863E-D438-2BAC3CE8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1: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5D8869-43F8-87E6-43F3-86CF2196A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Se video på engelsk om biomangfold, «</a:t>
            </a:r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Biodiversity</a:t>
            </a:r>
            <a:r>
              <a:rPr lang="nb-NO" dirty="0"/>
              <a:t>?»</a:t>
            </a:r>
          </a:p>
          <a:p>
            <a:endParaRPr lang="nb-NO" dirty="0"/>
          </a:p>
          <a:p>
            <a:r>
              <a:rPr lang="nb-NO" dirty="0"/>
              <a:t>Se til og med 2:53.</a:t>
            </a:r>
          </a:p>
          <a:p>
            <a:r>
              <a:rPr lang="nb-NO" dirty="0"/>
              <a:t>Ha på direkte oversatt teksting.</a:t>
            </a:r>
          </a:p>
          <a:p>
            <a:r>
              <a:rPr lang="nb-NO" dirty="0"/>
              <a:t>Ved behov, se filmen flere ganger.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370CF9-B492-4D59-0282-6DD6F2C0D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bilde 5">
            <a:extLst>
              <a:ext uri="{FF2B5EF4-FFF2-40B4-BE49-F238E27FC236}">
                <a16:creationId xmlns:a16="http://schemas.microsoft.com/office/drawing/2014/main" id="{80F3517F-80A4-B008-257A-B57705731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2115" y="0"/>
            <a:ext cx="4581885" cy="51435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514163A-B8E3-CCC5-F2A8-CEEC03B8FFAE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20081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edia på Internett 2" title="What is Biodiversity?">
            <a:hlinkClick r:id="" action="ppaction://media"/>
            <a:extLst>
              <a:ext uri="{FF2B5EF4-FFF2-40B4-BE49-F238E27FC236}">
                <a16:creationId xmlns:a16="http://schemas.microsoft.com/office/drawing/2014/main" id="{588D250B-CBBA-B5E3-8469-5CB4B5E358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75" y="0"/>
            <a:ext cx="91106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5E4849-AB20-9D73-AF51-EB37DD6BA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82E422-1456-818B-59E3-2AEC7FF1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1b: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A00DD4-DE88-A755-DDEE-4024232C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sammen i klassen:</a:t>
            </a:r>
          </a:p>
          <a:p>
            <a:r>
              <a:rPr lang="nb-NO" dirty="0"/>
              <a:t>Hvorfor er høyt biologisk mangfold viktig?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36EFD0D-4EA1-305A-181D-AB767495DA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0B6A4D66-9C67-BD2E-966F-16FA7D7557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2115" y="0"/>
            <a:ext cx="4581885" cy="51435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F892670-1BA1-EACD-5C0C-A38DF3867041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324038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96A8B2-A0C7-3B77-DA02-E2980F2DD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8546A7-B91B-81D7-DAA7-90015B80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09A74-2E64-D6E1-5974-F9427E74B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fant dere på første </a:t>
            </a:r>
            <a:r>
              <a:rPr lang="nb-NO" dirty="0" err="1"/>
              <a:t>feltdag</a:t>
            </a:r>
            <a:r>
              <a:rPr lang="nb-NO" dirty="0"/>
              <a:t>?</a:t>
            </a:r>
          </a:p>
          <a:p>
            <a:r>
              <a:rPr lang="nb-NO" dirty="0"/>
              <a:t>Diskuter sammen, og se på rapporten/ oppgavene fra klasseromsøkten.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0DE54FB-D8F8-B287-63E1-8AF9969141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bilde 5">
            <a:extLst>
              <a:ext uri="{FF2B5EF4-FFF2-40B4-BE49-F238E27FC236}">
                <a16:creationId xmlns:a16="http://schemas.microsoft.com/office/drawing/2014/main" id="{FF6743E6-E08E-F900-85E4-C4CE4EDE46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"/>
          <a:stretch>
            <a:fillRect/>
          </a:stretch>
        </p:blipFill>
        <p:spPr>
          <a:xfrm>
            <a:off x="4562115" y="0"/>
            <a:ext cx="4581885" cy="51435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86C7AF9-A621-3A54-877D-05D3386B971D}"/>
              </a:ext>
            </a:extLst>
          </p:cNvPr>
          <p:cNvSpPr txBox="1"/>
          <p:nvPr/>
        </p:nvSpPr>
        <p:spPr>
          <a:xfrm rot="16200000">
            <a:off x="4198821" y="4770000"/>
            <a:ext cx="546945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MiA</a:t>
            </a:r>
          </a:p>
        </p:txBody>
      </p:sp>
    </p:spTree>
    <p:extLst>
      <p:ext uri="{BB962C8B-B14F-4D97-AF65-F5344CB8AC3E}">
        <p14:creationId xmlns:p14="http://schemas.microsoft.com/office/powerpoint/2010/main" val="388342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5F6BF-F2C4-3782-BB43-53D4208C9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CE9E29-EBC9-BC03-37BE-20F27F8E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3a: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FA4E31-1481-6E4C-41D7-C386FBE09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Jobb sammen i grupper. Velg et småkryp eller insekt som lever i Nitelva. Bruk bibliotek, internett eller andre kilder for å finne ut mer om dyret. 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00CF9822-12B6-FAE5-ECDE-BED365378F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lassholder for bilde 5">
            <a:extLst>
              <a:ext uri="{FF2B5EF4-FFF2-40B4-BE49-F238E27FC236}">
                <a16:creationId xmlns:a16="http://schemas.microsoft.com/office/drawing/2014/main" id="{3F8132AE-110A-5644-239B-62FDB589C7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2115" y="0"/>
            <a:ext cx="4581885" cy="51435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7B93532-3644-9DE2-A769-05015EEE467A}"/>
              </a:ext>
            </a:extLst>
          </p:cNvPr>
          <p:cNvSpPr txBox="1"/>
          <p:nvPr/>
        </p:nvSpPr>
        <p:spPr>
          <a:xfrm rot="16200000">
            <a:off x="4188674" y="4770000"/>
            <a:ext cx="546945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MiA</a:t>
            </a:r>
          </a:p>
        </p:txBody>
      </p:sp>
    </p:spTree>
    <p:extLst>
      <p:ext uri="{BB962C8B-B14F-4D97-AF65-F5344CB8AC3E}">
        <p14:creationId xmlns:p14="http://schemas.microsoft.com/office/powerpoint/2010/main" val="292970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6E6384-C7F8-D5D3-8C7A-78E41087F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A6C84C-D07D-9476-7002-BD3A0570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3b: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6888F3-E59A-5700-CA09-8D9D4C604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1200" dirty="0"/>
              <a:t>Lag en video, PowerPoint-presentasjon, plakat eller liknende som skal presenteres for resten av klassen.</a:t>
            </a:r>
          </a:p>
          <a:p>
            <a:r>
              <a:rPr lang="nb-NO" sz="1200" dirty="0"/>
              <a:t>Få med i presentasjonen: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Litt om dyret dere har valgt (Hvordan ser det ut, hva spiser det, hvor lever det)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Hvorfor lever det 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Hva trenger det for å leve?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Hvilke andre organismer er avhengig av den organismen du har valgt?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Sett opp en næringskjede med dyret dere har valgt. 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D71F93D-3BAC-73BA-AB7F-3395F49893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bilde 5">
            <a:extLst>
              <a:ext uri="{FF2B5EF4-FFF2-40B4-BE49-F238E27FC236}">
                <a16:creationId xmlns:a16="http://schemas.microsoft.com/office/drawing/2014/main" id="{DD3922ED-8212-47F8-C1A8-3E08FABEF5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2115" y="0"/>
            <a:ext cx="4581885" cy="51435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5E198ED-3EAE-02E7-A0C3-B522EC2986ED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72398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493554"/>
      </p:ext>
    </p:extLst>
  </p:cSld>
  <p:clrMapOvr>
    <a:masterClrMapping/>
  </p:clrMapOvr>
</p:sld>
</file>

<file path=ppt/theme/theme1.xml><?xml version="1.0" encoding="utf-8"?>
<a:theme xmlns:a="http://schemas.openxmlformats.org/drawingml/2006/main" name="Norges nasjonalparker">
  <a:themeElements>
    <a:clrScheme name="Egendefinert 6">
      <a:dk1>
        <a:srgbClr val="13807E"/>
      </a:dk1>
      <a:lt1>
        <a:sysClr val="window" lastClr="FFFFFF"/>
      </a:lt1>
      <a:dk2>
        <a:srgbClr val="95928A"/>
      </a:dk2>
      <a:lt2>
        <a:srgbClr val="89C553"/>
      </a:lt2>
      <a:accent1>
        <a:srgbClr val="FD862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orem ipsum dolor sit amet.potx" id="{80688454-4EB7-4642-865C-5B807665C917}" vid="{CEB39650-8DE1-4F47-BB44-6F7BB68AADE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NN_PowerPoint_Mal_BvNØ_EBW</Template>
  <TotalTime>3561</TotalTime>
  <Words>243</Words>
  <Application>Microsoft Office PowerPoint</Application>
  <PresentationFormat>Skjermfremvisning (16:9)</PresentationFormat>
  <Paragraphs>37</Paragraphs>
  <Slides>9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Arial Nova Light</vt:lpstr>
      <vt:lpstr>Calibri</vt:lpstr>
      <vt:lpstr>Norges nasjonalparker</vt:lpstr>
      <vt:lpstr>Klasseromsøkt:  Livet i elva</vt:lpstr>
      <vt:lpstr>Biologisk mangfold </vt:lpstr>
      <vt:lpstr>Oppgave 1: </vt:lpstr>
      <vt:lpstr>PowerPoint-presentasjon</vt:lpstr>
      <vt:lpstr>Oppgave 1b: </vt:lpstr>
      <vt:lpstr>Oppgave 2: </vt:lpstr>
      <vt:lpstr>Oppgave 3a: </vt:lpstr>
      <vt:lpstr>Oppgave 3b: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Eilen Bjotveit Wiborg</dc:creator>
  <cp:lastModifiedBy>Eilen Bjotveit Wiborg</cp:lastModifiedBy>
  <cp:revision>42</cp:revision>
  <cp:lastPrinted>2025-10-06T11:25:09Z</cp:lastPrinted>
  <dcterms:created xsi:type="dcterms:W3CDTF">2025-02-24T08:10:11Z</dcterms:created>
  <dcterms:modified xsi:type="dcterms:W3CDTF">2026-02-16T10:52:32Z</dcterms:modified>
</cp:coreProperties>
</file>