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2" r:id="rId2"/>
    <p:sldId id="325" r:id="rId3"/>
    <p:sldId id="343" r:id="rId4"/>
    <p:sldId id="344" r:id="rId5"/>
    <p:sldId id="339" r:id="rId6"/>
    <p:sldId id="346" r:id="rId7"/>
    <p:sldId id="347" r:id="rId8"/>
    <p:sldId id="345" r:id="rId9"/>
    <p:sldId id="291" r:id="rId10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000000"/>
    <a:srgbClr val="089292"/>
    <a:srgbClr val="DBD5CD"/>
    <a:srgbClr val="FFF2CC"/>
    <a:srgbClr val="009100"/>
    <a:srgbClr val="D4E1F5"/>
    <a:srgbClr val="BCD45B"/>
    <a:srgbClr val="BAD25A"/>
    <a:srgbClr val="06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1" autoAdjust="0"/>
    <p:restoredTop sz="94938" autoAdjust="0"/>
  </p:normalViewPr>
  <p:slideViewPr>
    <p:cSldViewPr snapToGrid="0" snapToObjects="1">
      <p:cViewPr varScale="1">
        <p:scale>
          <a:sx n="169" d="100"/>
          <a:sy n="169" d="100"/>
        </p:scale>
        <p:origin x="116" y="4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3752" y="-96"/>
      </p:cViewPr>
      <p:guideLst>
        <p:guide orient="horz" pos="3131"/>
        <p:guide pos="2145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08BA-8DD1-E547-AD26-5311DAD7F4C6}" type="datetimeFigureOut">
              <a:t>11.03.2026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BBCD-DD46-6B43-9121-E3B1A8E453C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9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B319-D5DF-604F-963D-02A6F12F7EF7}" type="datetimeFigureOut">
              <a:t>11.03.2026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C927-C7C0-6E40-8673-0370EEE501D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4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tittel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489" y="2989633"/>
            <a:ext cx="7221446" cy="1255133"/>
          </a:xfrm>
        </p:spPr>
        <p:txBody>
          <a:bodyPr lIns="0" tIns="0" rIns="0" bIns="108000" anchor="t">
            <a:normAutofit/>
          </a:bodyPr>
          <a:lstStyle>
            <a:lvl1pPr>
              <a:lnSpc>
                <a:spcPts val="52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08152" y="2623784"/>
            <a:ext cx="720178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51" y="131127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orient="horz" pos="1393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319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73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til høy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1"/>
            <a:ext cx="4572000" cy="51435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856" y="1"/>
            <a:ext cx="4572572" cy="514349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49" y="993058"/>
            <a:ext cx="3904974" cy="2561691"/>
          </a:xfrm>
        </p:spPr>
        <p:txBody>
          <a:bodyPr anchor="ctr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166441" y="3099830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</p:spTree>
    <p:extLst>
      <p:ext uri="{BB962C8B-B14F-4D97-AF65-F5344CB8AC3E}">
        <p14:creationId xmlns:p14="http://schemas.microsoft.com/office/powerpoint/2010/main" val="42439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9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ønn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9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tekst med bilde (grønn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439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å)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79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46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til venst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rgbClr val="C4B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41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156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1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8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sjø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700980"/>
            <a:ext cx="8106698" cy="95373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677771"/>
            <a:ext cx="8102601" cy="66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8D32D959-D9F6-41BB-AE4E-AB0615FA8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7209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7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16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30333C24-5923-498E-B045-11BA8A936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7166441" y="1772478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   Sett inn            bilde her</a:t>
            </a:r>
          </a:p>
        </p:txBody>
      </p:sp>
    </p:spTree>
    <p:extLst>
      <p:ext uri="{BB962C8B-B14F-4D97-AF65-F5344CB8AC3E}">
        <p14:creationId xmlns:p14="http://schemas.microsoft.com/office/powerpoint/2010/main" val="20268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orient="horz" pos="327" userDrawn="1">
          <p15:clr>
            <a:srgbClr val="FBAE40"/>
          </p15:clr>
        </p15:guide>
        <p15:guide id="3" pos="36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 slide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49A69E4-F94D-4927-90C5-F4DAE414F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25" y="1289602"/>
            <a:ext cx="2207349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  <p15:guide id="3" orient="horz" pos="20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 sli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9D775F-CB5B-4F53-A06B-0A382D4D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325" y="1289602"/>
            <a:ext cx="220734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>
          <p15:clr>
            <a:srgbClr val="FBAE40"/>
          </p15:clr>
        </p15:guide>
        <p15:guide id="2" orient="horz" pos="1053">
          <p15:clr>
            <a:srgbClr val="FBAE40"/>
          </p15:clr>
        </p15:guide>
        <p15:guide id="3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land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42E897-8F82-4628-A3F1-3649B1B74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eget bil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1FA8D0-5F77-480E-9DD8-CC7707D1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894">
          <p15:clr>
            <a:srgbClr val="FBAE40"/>
          </p15:clr>
        </p15:guide>
        <p15:guide id="3" orient="horz" pos="3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6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3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oransje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4509856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4509856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4509856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9857" y="2300288"/>
            <a:ext cx="4634144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6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3042024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304417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10408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3061218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104089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6117" y="2300288"/>
            <a:ext cx="3065859" cy="258067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1129" y="2300288"/>
            <a:ext cx="3042871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9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88400"/>
            <a:ext cx="3871843" cy="247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81827" y="1688400"/>
            <a:ext cx="3567043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2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8" r:id="rId4"/>
    <p:sldLayoutId id="2147483649" r:id="rId5"/>
    <p:sldLayoutId id="2147483665" r:id="rId6"/>
    <p:sldLayoutId id="2147483666" r:id="rId7"/>
    <p:sldLayoutId id="2147483684" r:id="rId8"/>
    <p:sldLayoutId id="2147483685" r:id="rId9"/>
    <p:sldLayoutId id="2147483679" r:id="rId10"/>
    <p:sldLayoutId id="2147483683" r:id="rId11"/>
    <p:sldLayoutId id="2147483662" r:id="rId12"/>
    <p:sldLayoutId id="2147483671" r:id="rId13"/>
    <p:sldLayoutId id="2147483680" r:id="rId14"/>
    <p:sldLayoutId id="2147483681" r:id="rId15"/>
    <p:sldLayoutId id="2147483676" r:id="rId16"/>
    <p:sldLayoutId id="2147483682" r:id="rId17"/>
    <p:sldLayoutId id="2147483675" r:id="rId18"/>
    <p:sldLayoutId id="2147483658" r:id="rId19"/>
    <p:sldLayoutId id="2147483668" r:id="rId20"/>
    <p:sldLayoutId id="2147483655" r:id="rId21"/>
    <p:sldLayoutId id="2147483663" r:id="rId22"/>
    <p:sldLayoutId id="2147483674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2800" indent="-172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4K6urECUK_Y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29F7D0B-A8AD-9CB8-1E38-FFE8A4A70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354" y="0"/>
            <a:ext cx="9141292" cy="51702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358804"/>
            <a:ext cx="8292231" cy="1795325"/>
          </a:xfrm>
          <a:noFill/>
        </p:spPr>
        <p:txBody>
          <a:bodyPr anchor="t">
            <a:normAutofit fontScale="90000"/>
          </a:bodyPr>
          <a:lstStyle/>
          <a:p>
            <a:r>
              <a:rPr lang="nb-NO" sz="2800" dirty="0"/>
              <a:t>Klasseromsøkt: </a:t>
            </a:r>
            <a:br>
              <a:rPr lang="nb-NO" sz="3200" dirty="0"/>
            </a:br>
            <a:r>
              <a:rPr lang="nb-NO" dirty="0"/>
              <a:t>Forberedelse til </a:t>
            </a:r>
            <a:br>
              <a:rPr lang="nb-NO" dirty="0"/>
            </a:br>
            <a:r>
              <a:rPr lang="nb-NO" dirty="0" err="1"/>
              <a:t>feltdag</a:t>
            </a:r>
            <a:r>
              <a:rPr lang="nb-NO" dirty="0"/>
              <a:t> om </a:t>
            </a:r>
            <a:br>
              <a:rPr lang="nb-NO" dirty="0"/>
            </a:br>
            <a:r>
              <a:rPr lang="nb-NO" dirty="0"/>
              <a:t>fremmede arter 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CD4DD7-9C22-09F9-2DDA-375495FA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799" y="522106"/>
            <a:ext cx="1158821" cy="847327"/>
          </a:xfrm>
          <a:effectLst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63D288F-0684-0416-0B8B-04B6523C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64" y="625475"/>
            <a:ext cx="2093929" cy="743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09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E11B6-AC20-F1ED-EA9C-2104601F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BCC09-A29F-F364-3C9C-CE83E7A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skal fjerne fremmede planter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96E41-1412-D3C6-5852-670FF98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Mongolspringfrø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(Kjempespringfrø)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r>
              <a:rPr lang="nb-NO" dirty="0"/>
              <a:t>Ikke fjerne </a:t>
            </a:r>
            <a:r>
              <a:rPr lang="nb-NO" dirty="0" err="1"/>
              <a:t>stedsegne</a:t>
            </a:r>
            <a:r>
              <a:rPr lang="nb-NO" dirty="0"/>
              <a:t> (norske):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Springfrø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C9ABFA9-4D0F-BD75-620B-ADBD82C41534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  <p:pic>
        <p:nvPicPr>
          <p:cNvPr id="16" name="Plassholder for bilde 15" descr="Et bilde som inneholder utendørs, tre, gress, Bunndekke&#10;&#10;KI-generert innhold kan være feil.">
            <a:extLst>
              <a:ext uri="{FF2B5EF4-FFF2-40B4-BE49-F238E27FC236}">
                <a16:creationId xmlns:a16="http://schemas.microsoft.com/office/drawing/2014/main" id="{D4D0352E-BC4B-D336-F552-B9244CF537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394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613BC-421B-2EC9-E74B-BAB7B1E8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ssholder for bilde 15" descr="Et bilde som inneholder utendørs, gress, Bunndekke, Landplanter&#10;&#10;KI-generert innhold kan være feil.">
            <a:extLst>
              <a:ext uri="{FF2B5EF4-FFF2-40B4-BE49-F238E27FC236}">
                <a16:creationId xmlns:a16="http://schemas.microsoft.com/office/drawing/2014/main" id="{B6EC15C9-C9E2-3C1D-B8F9-FD045C7E4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3999" cy="5143499"/>
          </a:xfrm>
          <a:noFill/>
        </p:spPr>
      </p:pic>
      <p:sp>
        <p:nvSpPr>
          <p:cNvPr id="1060" name="TekstSylinder 1059">
            <a:extLst>
              <a:ext uri="{FF2B5EF4-FFF2-40B4-BE49-F238E27FC236}">
                <a16:creationId xmlns:a16="http://schemas.microsoft.com/office/drawing/2014/main" id="{1D2AE5C4-BF35-E896-4189-94AD0EC7340C}"/>
              </a:ext>
            </a:extLst>
          </p:cNvPr>
          <p:cNvSpPr txBox="1"/>
          <p:nvPr/>
        </p:nvSpPr>
        <p:spPr>
          <a:xfrm>
            <a:off x="457199" y="1366685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3600" b="1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Hvordan ser vi forskjell?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596B40C-2E63-8F2E-AA2D-D26FB24CC56B}"/>
              </a:ext>
            </a:extLst>
          </p:cNvPr>
          <p:cNvSpPr txBox="1"/>
          <p:nvPr/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nb-NO" sz="1600" kern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63" name="TekstSylinder 1062">
            <a:extLst>
              <a:ext uri="{FF2B5EF4-FFF2-40B4-BE49-F238E27FC236}">
                <a16:creationId xmlns:a16="http://schemas.microsoft.com/office/drawing/2014/main" id="{2299C650-03A9-8DFC-7D29-EBC674A68757}"/>
              </a:ext>
            </a:extLst>
          </p:cNvPr>
          <p:cNvSpPr txBox="1"/>
          <p:nvPr/>
        </p:nvSpPr>
        <p:spPr>
          <a:xfrm>
            <a:off x="-34119" y="4895152"/>
            <a:ext cx="4572000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b-NO" sz="9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Foto: Martine Stave, Naturvernforbundet</a:t>
            </a: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E29CB-25FF-2EED-E3AC-89A506C4C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ssholder for bilde 15">
            <a:extLst>
              <a:ext uri="{FF2B5EF4-FFF2-40B4-BE49-F238E27FC236}">
                <a16:creationId xmlns:a16="http://schemas.microsoft.com/office/drawing/2014/main" id="{500CE6CF-B974-5690-875F-1E030FA095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026" name="Picture 2" descr="springfrø mongolspringfrø">
            <a:extLst>
              <a:ext uri="{FF2B5EF4-FFF2-40B4-BE49-F238E27FC236}">
                <a16:creationId xmlns:a16="http://schemas.microsoft.com/office/drawing/2014/main" id="{D8A154FE-9281-867C-AC86-BFABAD652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338"/>
            <a:ext cx="9144000" cy="51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DB9D6E7-294B-EACB-8B46-59EE73E998C6}"/>
              </a:ext>
            </a:extLst>
          </p:cNvPr>
          <p:cNvSpPr txBox="1"/>
          <p:nvPr/>
        </p:nvSpPr>
        <p:spPr>
          <a:xfrm>
            <a:off x="-34119" y="4895152"/>
            <a:ext cx="4572000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b-NO" sz="9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Foto: Martine Stave, Naturvernforbundet</a:t>
            </a: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5958350-41A6-1F67-0901-246E41BC63D8}"/>
              </a:ext>
            </a:extLst>
          </p:cNvPr>
          <p:cNvSpPr txBox="1"/>
          <p:nvPr/>
        </p:nvSpPr>
        <p:spPr>
          <a:xfrm>
            <a:off x="158419" y="234130"/>
            <a:ext cx="1624083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99CC66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00000"/>
                </a:solidFill>
              </a:rPr>
              <a:t>Springfrø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solidFill>
                  <a:srgbClr val="000000"/>
                </a:solidFill>
              </a:rPr>
              <a:t>norsk art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261342F-2888-E701-4DC2-C4BBD1628BE1}"/>
              </a:ext>
            </a:extLst>
          </p:cNvPr>
          <p:cNvSpPr txBox="1"/>
          <p:nvPr/>
        </p:nvSpPr>
        <p:spPr>
          <a:xfrm>
            <a:off x="4904948" y="234317"/>
            <a:ext cx="1860645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00000"/>
                </a:solidFill>
              </a:rPr>
              <a:t>Mongolspringfrø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solidFill>
                  <a:srgbClr val="000000"/>
                </a:solidFill>
              </a:rPr>
              <a:t>fremmed art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21040B7-441A-023B-2A6F-78E228B9844C}"/>
              </a:ext>
            </a:extLst>
          </p:cNvPr>
          <p:cNvSpPr txBox="1"/>
          <p:nvPr/>
        </p:nvSpPr>
        <p:spPr>
          <a:xfrm>
            <a:off x="328683" y="1252933"/>
            <a:ext cx="1122529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Avrundede tenner på bladene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6611C39-47FE-8522-286E-01C134F65A76}"/>
              </a:ext>
            </a:extLst>
          </p:cNvPr>
          <p:cNvSpPr/>
          <p:nvPr/>
        </p:nvSpPr>
        <p:spPr>
          <a:xfrm>
            <a:off x="1852341" y="1317177"/>
            <a:ext cx="250666" cy="25066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59D44B76-9609-6945-DD41-603CF1D1F87B}"/>
              </a:ext>
            </a:extLst>
          </p:cNvPr>
          <p:cNvCxnSpPr>
            <a:stCxn id="18" idx="3"/>
            <a:endCxn id="19" idx="2"/>
          </p:cNvCxnSpPr>
          <p:nvPr/>
        </p:nvCxnSpPr>
        <p:spPr>
          <a:xfrm flipV="1">
            <a:off x="1451212" y="1442510"/>
            <a:ext cx="401129" cy="179755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71C9C0B-50B9-80B7-AEEA-3EC1C6856853}"/>
              </a:ext>
            </a:extLst>
          </p:cNvPr>
          <p:cNvSpPr txBox="1"/>
          <p:nvPr/>
        </p:nvSpPr>
        <p:spPr>
          <a:xfrm>
            <a:off x="3246338" y="250666"/>
            <a:ext cx="112252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En </a:t>
            </a:r>
            <a:r>
              <a:rPr lang="nb-NO" sz="1400" dirty="0">
                <a:solidFill>
                  <a:srgbClr val="17191A"/>
                </a:solidFill>
                <a:latin typeface="Merriweather Sans" pitchFamily="2" charset="0"/>
              </a:rPr>
              <a:t>buttere blad</a:t>
            </a: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spiss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419618A-CBCB-DEA4-F95F-C65679AAD07C}"/>
              </a:ext>
            </a:extLst>
          </p:cNvPr>
          <p:cNvSpPr/>
          <p:nvPr/>
        </p:nvSpPr>
        <p:spPr>
          <a:xfrm>
            <a:off x="2174789" y="0"/>
            <a:ext cx="307542" cy="42291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918A1FEC-1643-A96C-02EB-208EA529FD55}"/>
              </a:ext>
            </a:extLst>
          </p:cNvPr>
          <p:cNvCxnSpPr>
            <a:cxnSpLocks/>
            <a:stCxn id="23" idx="6"/>
            <a:endCxn id="22" idx="1"/>
          </p:cNvCxnSpPr>
          <p:nvPr/>
        </p:nvCxnSpPr>
        <p:spPr>
          <a:xfrm>
            <a:off x="2482331" y="211457"/>
            <a:ext cx="764007" cy="300819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7CE0F8DD-F343-2E1D-FCC2-1FC713197C6D}"/>
              </a:ext>
            </a:extLst>
          </p:cNvPr>
          <p:cNvSpPr txBox="1"/>
          <p:nvPr/>
        </p:nvSpPr>
        <p:spPr>
          <a:xfrm>
            <a:off x="177420" y="2514375"/>
            <a:ext cx="1122529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Bladene matte og tynne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C81E8E6-87D4-6B82-EFC6-C075E10C42AE}"/>
              </a:ext>
            </a:extLst>
          </p:cNvPr>
          <p:cNvSpPr/>
          <p:nvPr/>
        </p:nvSpPr>
        <p:spPr>
          <a:xfrm>
            <a:off x="2383089" y="2103433"/>
            <a:ext cx="1786433" cy="158103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D01E3AC8-06B7-ED84-69A1-4A3A9BF5A6F0}"/>
              </a:ext>
            </a:extLst>
          </p:cNvPr>
          <p:cNvCxnSpPr>
            <a:cxnSpLocks/>
            <a:stCxn id="29" idx="3"/>
            <a:endCxn id="30" idx="2"/>
          </p:cNvCxnSpPr>
          <p:nvPr/>
        </p:nvCxnSpPr>
        <p:spPr>
          <a:xfrm>
            <a:off x="1299949" y="2883707"/>
            <a:ext cx="1083140" cy="1024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7" name="TekstSylinder 1036">
            <a:extLst>
              <a:ext uri="{FF2B5EF4-FFF2-40B4-BE49-F238E27FC236}">
                <a16:creationId xmlns:a16="http://schemas.microsoft.com/office/drawing/2014/main" id="{B0FBFB6D-DE18-158B-E012-AA9230BE83C9}"/>
              </a:ext>
            </a:extLst>
          </p:cNvPr>
          <p:cNvSpPr txBox="1"/>
          <p:nvPr/>
        </p:nvSpPr>
        <p:spPr>
          <a:xfrm>
            <a:off x="4917603" y="1211101"/>
            <a:ext cx="1122529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Spisse sagtenner på bladene</a:t>
            </a:r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00772DD-B55C-6669-6065-D93D3EE9CBD4}"/>
              </a:ext>
            </a:extLst>
          </p:cNvPr>
          <p:cNvSpPr/>
          <p:nvPr/>
        </p:nvSpPr>
        <p:spPr>
          <a:xfrm>
            <a:off x="7374485" y="1633514"/>
            <a:ext cx="250666" cy="250666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39" name="Rett linje 1038">
            <a:extLst>
              <a:ext uri="{FF2B5EF4-FFF2-40B4-BE49-F238E27FC236}">
                <a16:creationId xmlns:a16="http://schemas.microsoft.com/office/drawing/2014/main" id="{6AE1D38F-E9C5-439D-BE21-F51019972D36}"/>
              </a:ext>
            </a:extLst>
          </p:cNvPr>
          <p:cNvCxnSpPr>
            <a:stCxn id="1037" idx="3"/>
            <a:endCxn id="1038" idx="2"/>
          </p:cNvCxnSpPr>
          <p:nvPr/>
        </p:nvCxnSpPr>
        <p:spPr>
          <a:xfrm>
            <a:off x="6040132" y="1580433"/>
            <a:ext cx="1334353" cy="178414"/>
          </a:xfrm>
          <a:prstGeom prst="line">
            <a:avLst/>
          </a:prstGeom>
          <a:ln w="1905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TekstSylinder 1039">
            <a:extLst>
              <a:ext uri="{FF2B5EF4-FFF2-40B4-BE49-F238E27FC236}">
                <a16:creationId xmlns:a16="http://schemas.microsoft.com/office/drawing/2014/main" id="{6CF0ECE8-8C15-F476-5D3A-7FC1DE78E91E}"/>
              </a:ext>
            </a:extLst>
          </p:cNvPr>
          <p:cNvSpPr txBox="1"/>
          <p:nvPr/>
        </p:nvSpPr>
        <p:spPr>
          <a:xfrm>
            <a:off x="8065969" y="287392"/>
            <a:ext cx="1012180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En </a:t>
            </a:r>
            <a:r>
              <a:rPr lang="nb-NO" sz="1400" dirty="0">
                <a:solidFill>
                  <a:srgbClr val="17191A"/>
                </a:solidFill>
                <a:latin typeface="Merriweather Sans" pitchFamily="2" charset="0"/>
              </a:rPr>
              <a:t>skarpt spiss blad</a:t>
            </a: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spiss</a:t>
            </a:r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423A9B0A-25E1-D280-15FC-675C4F522B97}"/>
              </a:ext>
            </a:extLst>
          </p:cNvPr>
          <p:cNvSpPr/>
          <p:nvPr/>
        </p:nvSpPr>
        <p:spPr>
          <a:xfrm>
            <a:off x="7343722" y="704523"/>
            <a:ext cx="389476" cy="506578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42" name="Rett linje 1041">
            <a:extLst>
              <a:ext uri="{FF2B5EF4-FFF2-40B4-BE49-F238E27FC236}">
                <a16:creationId xmlns:a16="http://schemas.microsoft.com/office/drawing/2014/main" id="{15B10E4A-A209-5205-E939-1D165572FB78}"/>
              </a:ext>
            </a:extLst>
          </p:cNvPr>
          <p:cNvCxnSpPr>
            <a:cxnSpLocks/>
            <a:stCxn id="1041" idx="6"/>
            <a:endCxn id="1040" idx="1"/>
          </p:cNvCxnSpPr>
          <p:nvPr/>
        </p:nvCxnSpPr>
        <p:spPr>
          <a:xfrm flipV="1">
            <a:off x="7733198" y="656724"/>
            <a:ext cx="332771" cy="301088"/>
          </a:xfrm>
          <a:prstGeom prst="line">
            <a:avLst/>
          </a:prstGeom>
          <a:ln w="1905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3" name="TekstSylinder 1042">
            <a:extLst>
              <a:ext uri="{FF2B5EF4-FFF2-40B4-BE49-F238E27FC236}">
                <a16:creationId xmlns:a16="http://schemas.microsoft.com/office/drawing/2014/main" id="{A1D23FB9-7CEF-1E75-EE9C-08D725124D9F}"/>
              </a:ext>
            </a:extLst>
          </p:cNvPr>
          <p:cNvSpPr txBox="1"/>
          <p:nvPr/>
        </p:nvSpPr>
        <p:spPr>
          <a:xfrm>
            <a:off x="4572000" y="3977049"/>
            <a:ext cx="1122529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nb-NO" sz="1400" b="0" i="0" dirty="0">
                <a:solidFill>
                  <a:srgbClr val="17191A"/>
                </a:solidFill>
                <a:effectLst/>
                <a:latin typeface="Merriweather Sans" pitchFamily="2" charset="0"/>
              </a:rPr>
              <a:t>Bladene blanke og litt tykke</a:t>
            </a:r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611EC11C-73E6-F158-27BA-781D1D6371F8}"/>
              </a:ext>
            </a:extLst>
          </p:cNvPr>
          <p:cNvSpPr/>
          <p:nvPr/>
        </p:nvSpPr>
        <p:spPr>
          <a:xfrm>
            <a:off x="5871949" y="2571749"/>
            <a:ext cx="1588002" cy="226856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45" name="Rett linje 1044">
            <a:extLst>
              <a:ext uri="{FF2B5EF4-FFF2-40B4-BE49-F238E27FC236}">
                <a16:creationId xmlns:a16="http://schemas.microsoft.com/office/drawing/2014/main" id="{AABB503E-8054-89F8-9D8E-736DA1B509A9}"/>
              </a:ext>
            </a:extLst>
          </p:cNvPr>
          <p:cNvCxnSpPr>
            <a:cxnSpLocks/>
            <a:stCxn id="1043" idx="3"/>
            <a:endCxn id="1044" idx="2"/>
          </p:cNvCxnSpPr>
          <p:nvPr/>
        </p:nvCxnSpPr>
        <p:spPr>
          <a:xfrm flipV="1">
            <a:off x="5694529" y="3706034"/>
            <a:ext cx="177420" cy="640347"/>
          </a:xfrm>
          <a:prstGeom prst="line">
            <a:avLst/>
          </a:prstGeom>
          <a:ln w="1905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  <p:bldP spid="22" grpId="0" animBg="1"/>
      <p:bldP spid="23" grpId="0" animBg="1"/>
      <p:bldP spid="29" grpId="0" animBg="1"/>
      <p:bldP spid="30" grpId="0" animBg="1"/>
      <p:bldP spid="1037" grpId="0" animBg="1"/>
      <p:bldP spid="1038" grpId="0" animBg="1"/>
      <p:bldP spid="1040" grpId="0" animBg="1"/>
      <p:bldP spid="1041" grpId="0" animBg="1"/>
      <p:bldP spid="1043" grpId="0" animBg="1"/>
      <p:bldP spid="10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A0909-3384-7ABC-64A8-7C964EFED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FA9E8-3201-D99A-1FF0-4D929C9B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finner vi plantene?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C03C0001-C444-4034-BC6F-D2F3820651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FF69E9-EB45-43F9-6536-C2C199B0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/>
              <a:t>Lite er registrert, finner vi mer?</a:t>
            </a:r>
          </a:p>
          <a:p>
            <a:pPr lvl="0"/>
            <a:r>
              <a:rPr lang="nb-NO" dirty="0"/>
              <a:t>Hvor kommer de fra?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B769320-4C30-0C53-AE19-FF42B95D3035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22507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1AF4C0-3AA1-9A25-8B9B-6A33442C5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59076F2E-6383-7497-24E0-AB6198CA7647}"/>
              </a:ext>
            </a:extLst>
          </p:cNvPr>
          <p:cNvSpPr txBox="1"/>
          <p:nvPr/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nb-NO" sz="1600" kern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8FC1E1A-6B71-71EE-5293-CF085364EECA}"/>
              </a:ext>
            </a:extLst>
          </p:cNvPr>
          <p:cNvSpPr txBox="1">
            <a:spLocks/>
          </p:cNvSpPr>
          <p:nvPr/>
        </p:nvSpPr>
        <p:spPr>
          <a:xfrm>
            <a:off x="457198" y="1440000"/>
            <a:ext cx="7999047" cy="8384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nb-NO" dirty="0">
                <a:solidFill>
                  <a:srgbClr val="000000"/>
                </a:solidFill>
              </a:rPr>
              <a:t>Hvordan fjerner vi mongolspringfrø?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D260946-0BC5-4096-6E30-CA393594F2F6}"/>
              </a:ext>
            </a:extLst>
          </p:cNvPr>
          <p:cNvSpPr txBox="1">
            <a:spLocks/>
          </p:cNvSpPr>
          <p:nvPr/>
        </p:nvSpPr>
        <p:spPr>
          <a:xfrm>
            <a:off x="457199" y="2293852"/>
            <a:ext cx="8096251" cy="2197653"/>
          </a:xfrm>
          <a:prstGeom prst="rect">
            <a:avLst/>
          </a:prstGeom>
        </p:spPr>
        <p:txBody>
          <a:bodyPr>
            <a:normAutofit/>
          </a:bodyPr>
          <a:lstStyle>
            <a:lvl1pPr marL="172800" indent="-172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</a:rPr>
              <a:t>Vi skal bruke samme metode som for kjempespringfrø.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</a:rPr>
              <a:t>Klikk for å se film fra </a:t>
            </a:r>
            <a:r>
              <a:rPr lang="nb-NO" dirty="0" err="1">
                <a:solidFill>
                  <a:srgbClr val="000000"/>
                </a:solidFill>
              </a:rPr>
              <a:t>Sabima</a:t>
            </a:r>
            <a:r>
              <a:rPr lang="nb-NO" dirty="0">
                <a:solidFill>
                  <a:srgbClr val="000000"/>
                </a:solidFill>
              </a:rPr>
              <a:t> om fjerning av kjempespringfrø.</a:t>
            </a:r>
          </a:p>
        </p:txBody>
      </p:sp>
    </p:spTree>
    <p:extLst>
      <p:ext uri="{BB962C8B-B14F-4D97-AF65-F5344CB8AC3E}">
        <p14:creationId xmlns:p14="http://schemas.microsoft.com/office/powerpoint/2010/main" val="97827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945FE-7ED9-2C1F-0333-C5CED35A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687D584E-5BA8-47BD-1C03-E2377B1EB280}"/>
              </a:ext>
            </a:extLst>
          </p:cNvPr>
          <p:cNvSpPr txBox="1"/>
          <p:nvPr/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nb-NO" sz="1600" kern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Media på Internett 1" title="Lær å bekjempe kjempespringfrø">
            <a:hlinkClick r:id="" action="ppaction://media"/>
            <a:extLst>
              <a:ext uri="{FF2B5EF4-FFF2-40B4-BE49-F238E27FC236}">
                <a16:creationId xmlns:a16="http://schemas.microsoft.com/office/drawing/2014/main" id="{7099F7DB-59E9-0C03-814E-DED23DA727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0"/>
    </mc:Choice>
    <mc:Fallback>
      <p:transition spd="slow" advClick="0" advTm="2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6FCF6-4157-2B22-7B05-B58B8DC3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A6099-4F66-984F-1E68-8F62CA92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må huske på å …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AA0B3280-2CF4-EC26-9BEE-9193138A5D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F9E5E1-EC21-3940-1F9C-9F74622E8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nb-NO" dirty="0"/>
              <a:t>ta bilde før og etter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nb-NO" dirty="0"/>
              <a:t>være sikre i artsbestemmelsen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nb-NO" dirty="0"/>
              <a:t>rapportere både funn og fjerning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395EE1E-BBAD-6B3F-538D-707C9DFAEE98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296129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93554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nasjonalparker">
  <a:themeElements>
    <a:clrScheme name="Egendefinert 6">
      <a:dk1>
        <a:srgbClr val="13807E"/>
      </a:dk1>
      <a:lt1>
        <a:sysClr val="window" lastClr="FFFFFF"/>
      </a:lt1>
      <a:dk2>
        <a:srgbClr val="95928A"/>
      </a:dk2>
      <a:lt2>
        <a:srgbClr val="89C553"/>
      </a:lt2>
      <a:accent1>
        <a:srgbClr val="FD86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rem ipsum dolor sit amet.potx" id="{80688454-4EB7-4642-865C-5B807665C917}" vid="{CEB39650-8DE1-4F47-BB44-6F7BB68AAD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NN_PowerPoint_Mal_BvNØ_EBW</Template>
  <TotalTime>5777</TotalTime>
  <Words>147</Words>
  <Application>Microsoft Office PowerPoint</Application>
  <PresentationFormat>Skjermfremvisning (16:9)</PresentationFormat>
  <Paragraphs>34</Paragraphs>
  <Slides>9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Arial Nova Light</vt:lpstr>
      <vt:lpstr>Calibri</vt:lpstr>
      <vt:lpstr>Merriweather Sans</vt:lpstr>
      <vt:lpstr>Wingdings</vt:lpstr>
      <vt:lpstr>Norges nasjonalparker</vt:lpstr>
      <vt:lpstr>Klasseromsøkt:  Forberedelse til  feltdag om  fremmede arter </vt:lpstr>
      <vt:lpstr>Vi skal fjerne fremmede planter</vt:lpstr>
      <vt:lpstr>PowerPoint-presentasjon</vt:lpstr>
      <vt:lpstr>PowerPoint-presentasjon</vt:lpstr>
      <vt:lpstr>Hvor finner vi plantene?</vt:lpstr>
      <vt:lpstr>PowerPoint-presentasjon</vt:lpstr>
      <vt:lpstr>PowerPoint-presentasjon</vt:lpstr>
      <vt:lpstr>Vi må huske på å …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Eilen Bjotveit Wiborg</dc:creator>
  <cp:lastModifiedBy>Eilen Bjotveit Wiborg</cp:lastModifiedBy>
  <cp:revision>38</cp:revision>
  <cp:lastPrinted>2025-10-06T11:25:09Z</cp:lastPrinted>
  <dcterms:created xsi:type="dcterms:W3CDTF">2025-02-24T08:10:11Z</dcterms:created>
  <dcterms:modified xsi:type="dcterms:W3CDTF">2026-03-11T14:40:56Z</dcterms:modified>
</cp:coreProperties>
</file>