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42" r:id="rId2"/>
    <p:sldId id="343" r:id="rId3"/>
    <p:sldId id="339" r:id="rId4"/>
    <p:sldId id="325" r:id="rId5"/>
    <p:sldId id="291" r:id="rId6"/>
  </p:sldIdLst>
  <p:sldSz cx="9144000" cy="5143500" type="screen16x9"/>
  <p:notesSz cx="6808788" cy="9940925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2CC"/>
    <a:srgbClr val="009100"/>
    <a:srgbClr val="D4E1F5"/>
    <a:srgbClr val="99CC66"/>
    <a:srgbClr val="BCD45B"/>
    <a:srgbClr val="089292"/>
    <a:srgbClr val="BAD25A"/>
    <a:srgbClr val="DBD5CD"/>
    <a:srgbClr val="068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3" autoAdjust="0"/>
    <p:restoredTop sz="94918" autoAdjust="0"/>
  </p:normalViewPr>
  <p:slideViewPr>
    <p:cSldViewPr snapToGrid="0" snapToObjects="1">
      <p:cViewPr>
        <p:scale>
          <a:sx n="50" d="100"/>
          <a:sy n="50" d="100"/>
        </p:scale>
        <p:origin x="1760" y="6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-3752" y="-96"/>
      </p:cViewPr>
      <p:guideLst>
        <p:guide orient="horz" pos="3131"/>
        <p:guide pos="2145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08BA-8DD1-E547-AD26-5311DAD7F4C6}" type="datetimeFigureOut">
              <a:t>13.05.2026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BBCD-DD46-6B43-9121-E3B1A8E453C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944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2B319-D5DF-604F-963D-02A6F12F7EF7}" type="datetimeFigureOut">
              <a:t>13.05.2026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3C927-C7C0-6E40-8673-0370EEE501D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74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logo og tittel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88489" y="2989633"/>
            <a:ext cx="7221446" cy="1255133"/>
          </a:xfrm>
        </p:spPr>
        <p:txBody>
          <a:bodyPr lIns="0" tIns="0" rIns="0" bIns="108000" anchor="t">
            <a:normAutofit/>
          </a:bodyPr>
          <a:lstStyle>
            <a:lvl1pPr>
              <a:lnSpc>
                <a:spcPts val="5200"/>
              </a:lnSpc>
              <a:defRPr sz="5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08152" y="2623784"/>
            <a:ext cx="720178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51" y="131127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3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" userDrawn="1">
          <p15:clr>
            <a:srgbClr val="FBAE40"/>
          </p15:clr>
        </p15:guide>
        <p15:guide id="2" orient="horz" pos="1393" userDrawn="1">
          <p15:clr>
            <a:srgbClr val="FBAE40"/>
          </p15:clr>
        </p15:guide>
        <p15:guide id="3" orient="horz" pos="82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2280095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EAF079-ADC4-3AA3-656C-28C33AEF86BA}"/>
              </a:ext>
            </a:extLst>
          </p:cNvPr>
          <p:cNvSpPr txBox="1">
            <a:spLocks/>
          </p:cNvSpPr>
          <p:nvPr userDrawn="1"/>
        </p:nvSpPr>
        <p:spPr>
          <a:xfrm>
            <a:off x="457199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858000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228009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4C7952-F7D6-0370-95B9-AF95A58C3C10}"/>
              </a:ext>
            </a:extLst>
          </p:cNvPr>
          <p:cNvSpPr txBox="1"/>
          <p:nvPr userDrawn="1"/>
        </p:nvSpPr>
        <p:spPr>
          <a:xfrm>
            <a:off x="457347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857999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19" name="Plassholder for bilde 17">
            <a:extLst>
              <a:ext uri="{FF2B5EF4-FFF2-40B4-BE49-F238E27FC236}">
                <a16:creationId xmlns:a16="http://schemas.microsoft.com/office/drawing/2014/main" id="{8E6835E1-AE92-ADC8-726A-9D19C8A77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8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6313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12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0319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2280095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EAF079-ADC4-3AA3-656C-28C33AEF86BA}"/>
              </a:ext>
            </a:extLst>
          </p:cNvPr>
          <p:cNvSpPr txBox="1">
            <a:spLocks/>
          </p:cNvSpPr>
          <p:nvPr userDrawn="1"/>
        </p:nvSpPr>
        <p:spPr>
          <a:xfrm>
            <a:off x="457199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858000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228009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4C7952-F7D6-0370-95B9-AF95A58C3C10}"/>
              </a:ext>
            </a:extLst>
          </p:cNvPr>
          <p:cNvSpPr txBox="1"/>
          <p:nvPr userDrawn="1"/>
        </p:nvSpPr>
        <p:spPr>
          <a:xfrm>
            <a:off x="457347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857999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19" name="Plassholder for bilde 17">
            <a:extLst>
              <a:ext uri="{FF2B5EF4-FFF2-40B4-BE49-F238E27FC236}">
                <a16:creationId xmlns:a16="http://schemas.microsoft.com/office/drawing/2014/main" id="{8E6835E1-AE92-ADC8-726A-9D19C8A77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8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6313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12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0737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 til høyr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1"/>
            <a:ext cx="4572000" cy="5143500"/>
          </a:xfrm>
          <a:prstGeom prst="rect">
            <a:avLst/>
          </a:prstGeom>
        </p:spPr>
      </p:pic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856" y="1"/>
            <a:ext cx="4572572" cy="5143499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Sett inn             bilde her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7649" y="993058"/>
            <a:ext cx="3904974" cy="2561691"/>
          </a:xfr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7166441" y="3099830"/>
            <a:ext cx="3618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Foto: Øyvind Haug</a:t>
            </a:r>
          </a:p>
        </p:txBody>
      </p:sp>
    </p:spTree>
    <p:extLst>
      <p:ext uri="{BB962C8B-B14F-4D97-AF65-F5344CB8AC3E}">
        <p14:creationId xmlns:p14="http://schemas.microsoft.com/office/powerpoint/2010/main" val="424393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med bilde (grønn)"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0952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ekst med bilde (grønn)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590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 og tekst med bilde (grønn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7439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med bilde (grå)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4079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ekst med bilde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41465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til venstr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1"/>
            <a:ext cx="4572000" cy="5143499"/>
          </a:xfrm>
          <a:prstGeom prst="rect">
            <a:avLst/>
          </a:prstGeom>
          <a:solidFill>
            <a:srgbClr val="C4BF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64128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00"/>
            <a:ext cx="3904974" cy="2915690"/>
          </a:xfrm>
        </p:spPr>
        <p:txBody>
          <a:bodyPr anchor="t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0"/>
          </p:nvPr>
        </p:nvSpPr>
        <p:spPr>
          <a:xfrm>
            <a:off x="4781827" y="1440000"/>
            <a:ext cx="3567043" cy="2915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1881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sjømotiv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700980"/>
            <a:ext cx="8106698" cy="95373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677771"/>
            <a:ext cx="8102601" cy="66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8D32D959-D9F6-41BB-AE4E-AB0615FA8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51922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0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00"/>
            <a:ext cx="3904974" cy="2972090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2"/>
          <p:cNvSpPr>
            <a:spLocks noGrp="1"/>
          </p:cNvSpPr>
          <p:nvPr>
            <p:ph idx="10"/>
          </p:nvPr>
        </p:nvSpPr>
        <p:spPr>
          <a:xfrm>
            <a:off x="4781827" y="1440000"/>
            <a:ext cx="3567043" cy="297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8168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slide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30333C24-5923-498E-B045-11BA8A936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51922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6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 rot="16200000">
            <a:off x="7166441" y="1772478"/>
            <a:ext cx="3618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Foto: Øyvind Haug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   Sett inn            bilde her</a:t>
            </a:r>
          </a:p>
        </p:txBody>
      </p:sp>
    </p:spTree>
    <p:extLst>
      <p:ext uri="{BB962C8B-B14F-4D97-AF65-F5344CB8AC3E}">
        <p14:creationId xmlns:p14="http://schemas.microsoft.com/office/powerpoint/2010/main" val="20268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orient="horz" pos="327" userDrawn="1">
          <p15:clr>
            <a:srgbClr val="FBAE40"/>
          </p15:clr>
        </p15:guide>
        <p15:guide id="3" pos="36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 slide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49A69E4-F94D-4927-90C5-F4DAE414F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25" y="1289602"/>
            <a:ext cx="2207349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086" userDrawn="1">
          <p15:clr>
            <a:srgbClr val="FBAE40"/>
          </p15:clr>
        </p15:guide>
        <p15:guide id="2" orient="horz" pos="1053" userDrawn="1">
          <p15:clr>
            <a:srgbClr val="FBAE40"/>
          </p15:clr>
        </p15:guide>
        <p15:guide id="3" orient="horz" pos="20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 slid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59D775F-CB5B-4F53-A06B-0A382D4D4E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325" y="1289602"/>
            <a:ext cx="2207348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086">
          <p15:clr>
            <a:srgbClr val="FBAE40"/>
          </p15:clr>
        </p15:guide>
        <p15:guide id="2" orient="horz" pos="1053">
          <p15:clr>
            <a:srgbClr val="FBAE40"/>
          </p15:clr>
        </p15:guide>
        <p15:guide id="3" orient="horz" pos="20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landmotiv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366685"/>
            <a:ext cx="8106698" cy="95373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343475"/>
            <a:ext cx="8096251" cy="89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642E897-8F82-4628-A3F1-3649B1B74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535286"/>
            <a:ext cx="1153386" cy="8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eget bild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3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366685"/>
            <a:ext cx="8106698" cy="95373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343475"/>
            <a:ext cx="8096251" cy="89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41FA8D0-5F77-480E-9DD8-CC7707D1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535286"/>
            <a:ext cx="1153386" cy="8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orient="horz" pos="894">
          <p15:clr>
            <a:srgbClr val="FBAE40"/>
          </p15:clr>
        </p15:guide>
        <p15:guide id="3" orient="horz" pos="32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grønn)"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160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3434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oransje)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73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4509856" cy="258067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4509856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4509856" y="4875213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9857" y="2300288"/>
            <a:ext cx="4634144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660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3042024" cy="258067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3044179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104089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3061218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104089" y="4875213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36117" y="2300288"/>
            <a:ext cx="3065859" cy="2580673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1129" y="2300288"/>
            <a:ext cx="3042871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906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1688400"/>
            <a:ext cx="3871843" cy="2473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81827" y="1688400"/>
            <a:ext cx="3567043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0329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8" r:id="rId4"/>
    <p:sldLayoutId id="2147483649" r:id="rId5"/>
    <p:sldLayoutId id="2147483665" r:id="rId6"/>
    <p:sldLayoutId id="2147483666" r:id="rId7"/>
    <p:sldLayoutId id="2147483684" r:id="rId8"/>
    <p:sldLayoutId id="2147483685" r:id="rId9"/>
    <p:sldLayoutId id="2147483679" r:id="rId10"/>
    <p:sldLayoutId id="2147483683" r:id="rId11"/>
    <p:sldLayoutId id="2147483662" r:id="rId12"/>
    <p:sldLayoutId id="2147483671" r:id="rId13"/>
    <p:sldLayoutId id="2147483680" r:id="rId14"/>
    <p:sldLayoutId id="2147483681" r:id="rId15"/>
    <p:sldLayoutId id="2147483676" r:id="rId16"/>
    <p:sldLayoutId id="2147483682" r:id="rId17"/>
    <p:sldLayoutId id="2147483675" r:id="rId18"/>
    <p:sldLayoutId id="2147483658" r:id="rId19"/>
    <p:sldLayoutId id="2147483668" r:id="rId20"/>
    <p:sldLayoutId id="2147483655" r:id="rId21"/>
    <p:sldLayoutId id="2147483663" r:id="rId22"/>
    <p:sldLayoutId id="2147483674" r:id="rId23"/>
    <p:sldLayoutId id="2147483677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2800" indent="-1728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29F7D0B-A8AD-9CB8-1E38-FFE8A4A70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354" y="0"/>
            <a:ext cx="9141292" cy="517023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358804"/>
            <a:ext cx="8292231" cy="1795325"/>
          </a:xfrm>
          <a:noFill/>
        </p:spPr>
        <p:txBody>
          <a:bodyPr anchor="t">
            <a:normAutofit/>
          </a:bodyPr>
          <a:lstStyle/>
          <a:p>
            <a:r>
              <a:rPr lang="nb-NO" sz="2800" dirty="0"/>
              <a:t>Klasseromsøkt: </a:t>
            </a:r>
            <a:br>
              <a:rPr lang="nb-NO" sz="3200" dirty="0"/>
            </a:br>
            <a:r>
              <a:rPr lang="nb-NO" dirty="0" err="1"/>
              <a:t>Fremmedarter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i Norge</a:t>
            </a:r>
            <a:endParaRPr lang="nb-NO" sz="40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DCD4DD7-9C22-09F9-2DDA-375495FA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8799" y="522106"/>
            <a:ext cx="1158821" cy="847327"/>
          </a:xfrm>
          <a:effectLst/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63D288F-0684-0416-0B8B-04B6523C2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8764" y="625475"/>
            <a:ext cx="2093929" cy="7439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09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A2D8DC3-3625-A565-10AD-B43892979C4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Hva er en fremmedart">
            <a:hlinkClick r:id="" action="ppaction://media"/>
            <a:extLst>
              <a:ext uri="{FF2B5EF4-FFF2-40B4-BE49-F238E27FC236}">
                <a16:creationId xmlns:a16="http://schemas.microsoft.com/office/drawing/2014/main" id="{7F75EFC9-79A5-0625-F499-21F51DA2F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A0909-3384-7ABC-64A8-7C964EFED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9FA9E8-3201-D99A-1FF0-4D929C9B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F69E9-EB45-43F9-6536-C2C199B00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nb-NO" sz="1400" dirty="0"/>
              <a:t>I grupper, undre dere over disse spørsmålene:</a:t>
            </a:r>
          </a:p>
          <a:p>
            <a:pPr lvl="0"/>
            <a:endParaRPr lang="nb-NO" sz="14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nb-NO" sz="1400" dirty="0"/>
              <a:t>Hvorfor kalles det fremmede arter?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nb-NO" sz="1400" dirty="0"/>
              <a:t>Er det ikke bra å innføre flere arter?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nb-NO" sz="1400" dirty="0"/>
              <a:t>Øker det biologiske mangfoldet?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nb-NO" sz="1400" dirty="0"/>
              <a:t>Hvorfor/hvorfor ikke?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nb-NO" sz="1400" dirty="0"/>
          </a:p>
          <a:p>
            <a:pPr lvl="0"/>
            <a:r>
              <a:rPr lang="nb-NO" sz="1400" dirty="0"/>
              <a:t>Luft tanker og idéer i plenum.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C03C0001-C444-4034-BC6F-D2F3820651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572000" y="0"/>
            <a:ext cx="4572000" cy="5143500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B769320-4C30-0C53-AE19-FF42B95D3035}"/>
              </a:ext>
            </a:extLst>
          </p:cNvPr>
          <p:cNvSpPr txBox="1"/>
          <p:nvPr/>
        </p:nvSpPr>
        <p:spPr>
          <a:xfrm rot="16200000">
            <a:off x="3832809" y="4414133"/>
            <a:ext cx="1258678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nb-NO" sz="700" dirty="0">
                <a:solidFill>
                  <a:srgbClr val="000000"/>
                </a:solidFill>
              </a:rPr>
              <a:t>Foto: </a:t>
            </a:r>
            <a:r>
              <a:rPr lang="pl-PL" sz="700" dirty="0">
                <a:solidFill>
                  <a:srgbClr val="000000"/>
                </a:solidFill>
              </a:rPr>
              <a:t>Terje Kolaas (CC BY 4.0)</a:t>
            </a:r>
            <a:endParaRPr lang="nb-NO" sz="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7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E11B6-AC20-F1ED-EA9C-2104601F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BCC09-A29F-F364-3C9C-CE83E7A4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Mongolspringfrø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296E41-1412-D3C6-5852-670FF98D6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400" dirty="0"/>
              <a:t>Hva er springfrø?</a:t>
            </a:r>
          </a:p>
          <a:p>
            <a:r>
              <a:rPr lang="nb-NO" sz="1400" dirty="0"/>
              <a:t>Hvorfor er mongolspringfrø «farlig»?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/>
              <a:t>Eksplosiv spredning av frø – opptil 7 meter!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sz="1400" dirty="0"/>
              <a:t>Fortrenger andre arter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7F9FD78E-ECA8-5D1A-5318-1CEE4462D0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572000" y="1"/>
            <a:ext cx="4571999" cy="5143499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C9ABFA9-4D0F-BD75-620B-ADBD82C41534}"/>
              </a:ext>
            </a:extLst>
          </p:cNvPr>
          <p:cNvSpPr txBox="1"/>
          <p:nvPr/>
        </p:nvSpPr>
        <p:spPr>
          <a:xfrm rot="16200000">
            <a:off x="4030778" y="4612104"/>
            <a:ext cx="862737" cy="20005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nb-NO" sz="700" dirty="0">
                <a:solidFill>
                  <a:srgbClr val="000000"/>
                </a:solidFill>
              </a:rPr>
              <a:t>Foto: Shutterstock</a:t>
            </a:r>
          </a:p>
        </p:txBody>
      </p:sp>
      <p:pic>
        <p:nvPicPr>
          <p:cNvPr id="11" name="Springfrø_explode2">
            <a:hlinkClick r:id="" action="ppaction://media"/>
            <a:extLst>
              <a:ext uri="{FF2B5EF4-FFF2-40B4-BE49-F238E27FC236}">
                <a16:creationId xmlns:a16="http://schemas.microsoft.com/office/drawing/2014/main" id="{74090B9C-827A-D2DB-C590-FABC35DCD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6329" y="1257205"/>
            <a:ext cx="4559300" cy="2565400"/>
          </a:xfrm>
          <a:prstGeom prst="rect">
            <a:avLst/>
          </a:prstGeom>
        </p:spPr>
      </p:pic>
      <p:pic>
        <p:nvPicPr>
          <p:cNvPr id="6" name="Bilde 5" descr="Et bilde som inneholder grønnsak, plante, spire&#10;&#10;KI-generert innhold kan være feil.">
            <a:extLst>
              <a:ext uri="{FF2B5EF4-FFF2-40B4-BE49-F238E27FC236}">
                <a16:creationId xmlns:a16="http://schemas.microsoft.com/office/drawing/2014/main" id="{FFF8BA48-D76E-4DD1-9F66-94065D753D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7262" y="1"/>
            <a:ext cx="4586737" cy="51435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BADDD90-4E4A-31EF-DBF3-8930B5A34D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263" y="-896"/>
            <a:ext cx="45867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93554"/>
      </p:ext>
    </p:extLst>
  </p:cSld>
  <p:clrMapOvr>
    <a:masterClrMapping/>
  </p:clrMapOvr>
</p:sld>
</file>

<file path=ppt/theme/theme1.xml><?xml version="1.0" encoding="utf-8"?>
<a:theme xmlns:a="http://schemas.openxmlformats.org/drawingml/2006/main" name="Norges nasjonalparker">
  <a:themeElements>
    <a:clrScheme name="Egendefinert 6">
      <a:dk1>
        <a:srgbClr val="13807E"/>
      </a:dk1>
      <a:lt1>
        <a:sysClr val="window" lastClr="FFFFFF"/>
      </a:lt1>
      <a:dk2>
        <a:srgbClr val="95928A"/>
      </a:dk2>
      <a:lt2>
        <a:srgbClr val="89C553"/>
      </a:lt2>
      <a:accent1>
        <a:srgbClr val="FD862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rem ipsum dolor sit amet.potx" id="{80688454-4EB7-4642-865C-5B807665C917}" vid="{CEB39650-8DE1-4F47-BB44-6F7BB68AADE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NN_PowerPoint_Mal_BvNØ_EBW</Template>
  <TotalTime>5733</TotalTime>
  <Words>85</Words>
  <Application>Microsoft Office PowerPoint</Application>
  <PresentationFormat>Skjermfremvisning (16:9)</PresentationFormat>
  <Paragraphs>17</Paragraphs>
  <Slides>5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0" baseType="lpstr">
      <vt:lpstr>Arial</vt:lpstr>
      <vt:lpstr>Arial Nova Light</vt:lpstr>
      <vt:lpstr>Calibri</vt:lpstr>
      <vt:lpstr>Wingdings</vt:lpstr>
      <vt:lpstr>Norges nasjonalparker</vt:lpstr>
      <vt:lpstr>Klasseromsøkt:  Fremmedarter  i Norge</vt:lpstr>
      <vt:lpstr>PowerPoint-presentasjon</vt:lpstr>
      <vt:lpstr>Oppgave: </vt:lpstr>
      <vt:lpstr>Mongolspringfrø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Eilen Bjotveit Wiborg</dc:creator>
  <cp:lastModifiedBy>Eilen Bjotveit Wiborg</cp:lastModifiedBy>
  <cp:revision>40</cp:revision>
  <cp:lastPrinted>2025-10-06T11:25:09Z</cp:lastPrinted>
  <dcterms:created xsi:type="dcterms:W3CDTF">2025-02-24T08:10:11Z</dcterms:created>
  <dcterms:modified xsi:type="dcterms:W3CDTF">2026-05-13T10:50:29Z</dcterms:modified>
</cp:coreProperties>
</file>