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  <p:sldMasterId id="2147483660" r:id="rId3"/>
  </p:sldMasterIdLst>
  <p:notesMasterIdLst>
    <p:notesMasterId r:id="rId19"/>
  </p:notesMasterIdLst>
  <p:sldIdLst>
    <p:sldId id="260" r:id="rId4"/>
    <p:sldId id="553" r:id="rId5"/>
    <p:sldId id="554" r:id="rId6"/>
    <p:sldId id="583" r:id="rId7"/>
    <p:sldId id="560" r:id="rId8"/>
    <p:sldId id="574" r:id="rId9"/>
    <p:sldId id="557" r:id="rId10"/>
    <p:sldId id="587" r:id="rId11"/>
    <p:sldId id="588" r:id="rId12"/>
    <p:sldId id="561" r:id="rId13"/>
    <p:sldId id="586" r:id="rId14"/>
    <p:sldId id="589" r:id="rId15"/>
    <p:sldId id="569" r:id="rId16"/>
    <p:sldId id="591" r:id="rId17"/>
    <p:sldId id="592" r:id="rId18"/>
  </p:sldIdLst>
  <p:sldSz cx="12192000" cy="6858000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31"/>
    <a:srgbClr val="FFFDEA"/>
    <a:srgbClr val="B89553"/>
    <a:srgbClr val="282B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77137" autoAdjust="0"/>
  </p:normalViewPr>
  <p:slideViewPr>
    <p:cSldViewPr snapToGrid="0">
      <p:cViewPr varScale="1">
        <p:scale>
          <a:sx n="49" d="100"/>
          <a:sy n="49" d="100"/>
        </p:scale>
        <p:origin x="128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je Mikael Hasle Joranger" userId="e783c377-7bc2-4616-8c81-b93105cadcf0" providerId="ADAL" clId="{65AF5C3B-391A-495E-9B9B-5BAC9BBC3687}"/>
    <pc:docChg chg="custSel addSld delSld modSld sldOrd">
      <pc:chgData name="Terje Mikael Hasle Joranger" userId="e783c377-7bc2-4616-8c81-b93105cadcf0" providerId="ADAL" clId="{65AF5C3B-391A-495E-9B9B-5BAC9BBC3687}" dt="2026-08-21T10:55:52.839" v="8526" actId="14100"/>
      <pc:docMkLst>
        <pc:docMk/>
      </pc:docMkLst>
      <pc:sldChg chg="modSp mod">
        <pc:chgData name="Terje Mikael Hasle Joranger" userId="e783c377-7bc2-4616-8c81-b93105cadcf0" providerId="ADAL" clId="{65AF5C3B-391A-495E-9B9B-5BAC9BBC3687}" dt="2026-08-21T10:55:52.839" v="8526" actId="14100"/>
        <pc:sldMkLst>
          <pc:docMk/>
          <pc:sldMk cId="2762413562" sldId="260"/>
        </pc:sldMkLst>
        <pc:spChg chg="mod">
          <ac:chgData name="Terje Mikael Hasle Joranger" userId="e783c377-7bc2-4616-8c81-b93105cadcf0" providerId="ADAL" clId="{65AF5C3B-391A-495E-9B9B-5BAC9BBC3687}" dt="2026-08-21T10:55:52.839" v="8526" actId="14100"/>
          <ac:spMkLst>
            <pc:docMk/>
            <pc:sldMk cId="2762413562" sldId="260"/>
            <ac:spMk id="2" creationId="{9A6837A9-6368-4824-AAF4-718BF825FB8A}"/>
          </ac:spMkLst>
        </pc:spChg>
        <pc:spChg chg="mod">
          <ac:chgData name="Terje Mikael Hasle Joranger" userId="e783c377-7bc2-4616-8c81-b93105cadcf0" providerId="ADAL" clId="{65AF5C3B-391A-495E-9B9B-5BAC9BBC3687}" dt="2026-08-21T09:43:40.263" v="8523" actId="20577"/>
          <ac:spMkLst>
            <pc:docMk/>
            <pc:sldMk cId="2762413562" sldId="260"/>
            <ac:spMk id="3" creationId="{C5528245-0267-4234-AF3D-D108CB704B6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3EB2-4567-4EFE-9093-8855DAE89401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100" y="4748214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2281F-CAF5-415D-849E-AF531A28364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4725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2281F-CAF5-415D-849E-AF531A28364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548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42281F-CAF5-415D-849E-AF531A28364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550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2BC96-C1BA-4721-8CF4-A9A9A40F4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243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6A6CAE4-7076-40D6-B812-FD56ACE0E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43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AE4F3E9-441B-4129-9A9E-5695AE2A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B12341-A3EA-4930-89E8-46042751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Her kan du legge inn 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0EDFBC-1488-4A5D-B851-27A9514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509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7240772-9370-48FC-AC4A-E0BE847CB8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115" y="566510"/>
            <a:ext cx="5268233" cy="5268233"/>
          </a:xfrm>
          <a:prstGeom prst="ellipse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8C575F9-E18F-4CD4-BA58-6B930885E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63669" y="2645910"/>
            <a:ext cx="4599216" cy="2029504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Aspira" pitchFamily="50" charset="0"/>
              </a:defRPr>
            </a:lvl1pPr>
            <a:lvl2pPr marL="457200" indent="0">
              <a:buNone/>
              <a:defRPr sz="1600" i="1">
                <a:latin typeface="Aspira" pitchFamily="50" charset="0"/>
              </a:defRPr>
            </a:lvl2pPr>
            <a:lvl3pPr marL="914400" indent="0">
              <a:buNone/>
              <a:defRPr sz="1600" i="1">
                <a:latin typeface="Aspira" pitchFamily="50" charset="0"/>
              </a:defRPr>
            </a:lvl3pPr>
            <a:lvl4pPr marL="1371600" indent="0">
              <a:buNone/>
              <a:defRPr sz="1600" i="1">
                <a:latin typeface="Aspira" pitchFamily="50" charset="0"/>
              </a:defRPr>
            </a:lvl4pPr>
            <a:lvl5pPr marL="1828800" indent="0">
              <a:buNone/>
              <a:defRPr sz="1600" i="1">
                <a:latin typeface="Aspira" pitchFamily="50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06184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A7F86C-5882-4DDB-BD9C-1BDC1D0D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E33A02-127D-4AF7-868F-6A755DE5F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E3E66B6-6C7E-4B84-895C-B3CFA4C71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69DA4F7-F80F-4554-B1B0-6667F74E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A61DD5-D7B8-491E-941B-20136A5F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30B8C99-ADA9-4C5D-8E19-8ECEF0EA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221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2E2D97-566F-42F0-9725-DAD242AC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99539CF-E450-4C76-A1EF-FED0B0E2B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59C8FF7-7AEA-4641-9D1C-AE868F47C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C46499-66B7-441B-95DA-4A1F8A0B0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CAA28F4-91B0-4B5A-A669-DFDC6873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2CDBFD2-E968-431E-B8C2-ACDD0627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3639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0CC51D-8833-4A75-B5E9-AFEC84C1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EF04DA0-5689-42CB-A3AE-905DDF9E2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1499D8-8ADC-4613-BCA2-D0F5BF13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DD31BE-DFB8-466D-B102-42A52DB9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B644F2-12E8-4F63-B11E-7DCCFF86A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1930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15889DE-8C72-4441-BDBB-3798D76B2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E96C15E-A018-4263-AEAF-628E8D386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FFC21D-87E5-41B5-9DB9-BF41B672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B783CF-130A-41F0-AF96-EFDE0388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5DFF9E0-BCDE-46DA-81FA-A78BF431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8867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2BC96-C1BA-4721-8CF4-A9A9A40F4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243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6A6CAE4-7076-40D6-B812-FD56ACE0E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43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AE4F3E9-441B-4129-9A9E-5695AE2A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B12341-A3EA-4930-89E8-46042751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Her kan du legge inn 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0EDFBC-1488-4A5D-B851-27A9514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492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8E1726-7CBA-44C1-9840-732BBA3F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43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FCF025-D72F-4F39-86BC-E910AC344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tIns="46800" bIns="46800"/>
          <a:lstStyle>
            <a:lvl1pPr>
              <a:lnSpc>
                <a:spcPct val="150000"/>
              </a:lnSpc>
              <a:spcAft>
                <a:spcPts val="1200"/>
              </a:spcAft>
              <a:defRPr>
                <a:solidFill>
                  <a:srgbClr val="002431"/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2000">
                <a:solidFill>
                  <a:srgbClr val="002431"/>
                </a:solidFill>
              </a:defRPr>
            </a:lvl2pPr>
            <a:lvl3pPr>
              <a:spcAft>
                <a:spcPts val="1200"/>
              </a:spcAft>
              <a:defRPr sz="1800">
                <a:solidFill>
                  <a:srgbClr val="002431"/>
                </a:solidFill>
              </a:defRPr>
            </a:lvl3pPr>
            <a:lvl4pPr>
              <a:spcAft>
                <a:spcPts val="1200"/>
              </a:spcAft>
              <a:defRPr>
                <a:solidFill>
                  <a:srgbClr val="002431"/>
                </a:solidFill>
              </a:defRPr>
            </a:lvl4pPr>
            <a:lvl5pPr>
              <a:spcAft>
                <a:spcPts val="1000"/>
              </a:spcAft>
              <a:defRPr>
                <a:solidFill>
                  <a:srgbClr val="002431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79009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9DF7AF-F90B-41CC-853C-276F4248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9412D27-68E9-42CC-8607-96916062E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DD4471-67E1-4530-B1BA-49532B04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4494E3-D539-4275-B0A2-206C0A935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4511E8D-663F-4C60-A64B-F3406772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732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15E6CD-7256-40D6-85F6-4CB5AC670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B99C66-0707-4D7B-91E9-459863818B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E444EB-BE85-4DF6-BC1A-0EFF6BC18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9F2A9-CEC9-4FE0-BD02-F1FC33AB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8E90E96-E377-4E2F-A954-72F58DA6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2F2C9B-0C56-4BA8-AE2A-310267B0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2920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66A6402-972C-4371-A812-3111639B5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37F1CA1-320F-4538-97C0-8D5C72938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4CEBA7B-28A3-4773-B42D-5FEFB05E4F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9D4446-3A66-49CF-88D4-15DD00FC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5E64669-6723-445E-8B62-6AFEB75A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0E21447-C176-4249-B1EB-2B772E71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51C6D43-EB5F-451E-8FCC-CB0FCF2E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5987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solidFill>
          <a:srgbClr val="FFFD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2BC96-C1BA-4721-8CF4-A9A9A40F4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243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6A6CAE4-7076-40D6-B812-FD56ACE0E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43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AE4F3E9-441B-4129-9A9E-5695AE2A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B12341-A3EA-4930-89E8-46042751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Her kan du legge inn 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0EDFBC-1488-4A5D-B851-27A9514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5763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1BA4C3-D03D-4069-904C-00300B4E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4B6867A-D6B2-42DE-B735-7045A172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5C9A466-12CA-4822-A5D1-98FA954B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F780986-9C36-4DEF-9D5A-3471198F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316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7828" y="5306786"/>
            <a:ext cx="0" cy="1232126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285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513" y="408214"/>
            <a:ext cx="8686800" cy="526120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1DEDDB7F-8756-41AF-B0C7-8A01DCA86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1889125"/>
            <a:ext cx="2613025" cy="3079750"/>
          </a:xfrm>
        </p:spPr>
        <p:txBody>
          <a:bodyPr>
            <a:normAutofit/>
          </a:bodyPr>
          <a:lstStyle>
            <a:lvl1pPr marL="0" indent="0">
              <a:buNone/>
              <a:defRPr sz="1400" i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b-NO" dirty="0"/>
              <a:t>Klikk for å redigere tekststiler i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/>
          <p:nvPr userDrawn="1"/>
        </p:nvCxnSpPr>
        <p:spPr>
          <a:xfrm flipH="1">
            <a:off x="8556171" y="2035629"/>
            <a:ext cx="593272" cy="0"/>
          </a:xfrm>
          <a:prstGeom prst="line">
            <a:avLst/>
          </a:prstGeom>
          <a:ln w="12700">
            <a:solidFill>
              <a:srgbClr val="0024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178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7240772-9370-48FC-AC4A-E0BE847CB8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115" y="566510"/>
            <a:ext cx="5268233" cy="5268233"/>
          </a:xfrm>
          <a:prstGeom prst="ellipse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8C575F9-E18F-4CD4-BA58-6B930885E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63669" y="2645910"/>
            <a:ext cx="4599216" cy="2029504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Aspira" pitchFamily="50" charset="0"/>
              </a:defRPr>
            </a:lvl1pPr>
            <a:lvl2pPr marL="457200" indent="0">
              <a:buNone/>
              <a:defRPr sz="1600" i="1">
                <a:latin typeface="Aspira" pitchFamily="50" charset="0"/>
              </a:defRPr>
            </a:lvl2pPr>
            <a:lvl3pPr marL="914400" indent="0">
              <a:buNone/>
              <a:defRPr sz="1600" i="1">
                <a:latin typeface="Aspira" pitchFamily="50" charset="0"/>
              </a:defRPr>
            </a:lvl3pPr>
            <a:lvl4pPr marL="1371600" indent="0">
              <a:buNone/>
              <a:defRPr sz="1600" i="1">
                <a:latin typeface="Aspira" pitchFamily="50" charset="0"/>
              </a:defRPr>
            </a:lvl4pPr>
            <a:lvl5pPr marL="1828800" indent="0">
              <a:buNone/>
              <a:defRPr sz="1600" i="1">
                <a:latin typeface="Aspira" pitchFamily="50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360363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A7F86C-5882-4DDB-BD9C-1BDC1D0D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E33A02-127D-4AF7-868F-6A755DE5F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E3E66B6-6C7E-4B84-895C-B3CFA4C71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69DA4F7-F80F-4554-B1B0-6667F74E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A61DD5-D7B8-491E-941B-20136A5F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30B8C99-ADA9-4C5D-8E19-8ECEF0EA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3997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2E2D97-566F-42F0-9725-DAD242AC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99539CF-E450-4C76-A1EF-FED0B0E2B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59C8FF7-7AEA-4641-9D1C-AE868F47C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C46499-66B7-441B-95DA-4A1F8A0B0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CAA28F4-91B0-4B5A-A669-DFDC6873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2CDBFD2-E968-431E-B8C2-ACDD0627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43476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0CC51D-8833-4A75-B5E9-AFEC84C1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EF04DA0-5689-42CB-A3AE-905DDF9E2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1499D8-8ADC-4613-BCA2-D0F5BF13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DD31BE-DFB8-466D-B102-42A52DB9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B644F2-12E8-4F63-B11E-7DCCFF86A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75542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15889DE-8C72-4441-BDBB-3798D76B2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E96C15E-A018-4263-AEAF-628E8D386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FFC21D-87E5-41B5-9DB9-BF41B672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B783CF-130A-41F0-AF96-EFDE0388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5DFF9E0-BCDE-46DA-81FA-A78BF431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3949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rgbClr val="002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F2BC96-C1BA-4721-8CF4-A9A9A40F4F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6A6CAE4-7076-40D6-B812-FD56ACE0EC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AE4F3E9-441B-4129-9A9E-5695AE2A2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B12341-A3EA-4930-89E8-46042751F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Her kan du legge inn bunntekst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20EDFBC-1488-4A5D-B851-27A9514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40912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8E1726-7CBA-44C1-9840-732BBA3F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FCF025-D72F-4F39-86BC-E910AC344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59431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8E1726-7CBA-44C1-9840-732BBA3FA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43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FCF025-D72F-4F39-86BC-E910AC344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tIns="46800" bIns="46800"/>
          <a:lstStyle>
            <a:lvl1pPr>
              <a:lnSpc>
                <a:spcPct val="150000"/>
              </a:lnSpc>
              <a:spcAft>
                <a:spcPts val="1200"/>
              </a:spcAft>
              <a:defRPr>
                <a:solidFill>
                  <a:srgbClr val="002431"/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2000">
                <a:solidFill>
                  <a:srgbClr val="002431"/>
                </a:solidFill>
              </a:defRPr>
            </a:lvl2pPr>
            <a:lvl3pPr>
              <a:spcAft>
                <a:spcPts val="1200"/>
              </a:spcAft>
              <a:defRPr sz="1800">
                <a:solidFill>
                  <a:srgbClr val="002431"/>
                </a:solidFill>
              </a:defRPr>
            </a:lvl3pPr>
            <a:lvl4pPr>
              <a:spcAft>
                <a:spcPts val="1200"/>
              </a:spcAft>
              <a:defRPr>
                <a:solidFill>
                  <a:srgbClr val="002431"/>
                </a:solidFill>
              </a:defRPr>
            </a:lvl4pPr>
            <a:lvl5pPr>
              <a:spcAft>
                <a:spcPts val="1000"/>
              </a:spcAft>
              <a:defRPr>
                <a:solidFill>
                  <a:srgbClr val="00243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49577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9DF7AF-F90B-41CC-853C-276F4248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9412D27-68E9-42CC-8607-96916062E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DD4471-67E1-4530-B1BA-49532B04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4494E3-D539-4275-B0A2-206C0A935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4511E8D-663F-4C60-A64B-F3406772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9595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513" y="402771"/>
            <a:ext cx="8686800" cy="5266646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1DEDDB7F-8756-41AF-B0C7-8A01DCA86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1889125"/>
            <a:ext cx="2613025" cy="3079750"/>
          </a:xfrm>
        </p:spPr>
        <p:txBody>
          <a:bodyPr>
            <a:normAutofit/>
          </a:bodyPr>
          <a:lstStyle>
            <a:lvl1pPr marL="0" indent="0">
              <a:buNone/>
              <a:defRPr sz="1400" i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b-NO" dirty="0"/>
              <a:t>Klikk for å redigere tekststiler i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/>
          <p:nvPr userDrawn="1"/>
        </p:nvCxnSpPr>
        <p:spPr>
          <a:xfrm flipH="1">
            <a:off x="8556171" y="2035629"/>
            <a:ext cx="593272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3631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C7240772-9370-48FC-AC4A-E0BE847CB8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9115" y="566510"/>
            <a:ext cx="5268233" cy="5268233"/>
          </a:xfrm>
          <a:prstGeom prst="ellipse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8C575F9-E18F-4CD4-BA58-6B930885E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63669" y="2645910"/>
            <a:ext cx="4599216" cy="2029504"/>
          </a:xfrm>
          <a:noFill/>
        </p:spPr>
        <p:txBody>
          <a:bodyPr>
            <a:normAutofit/>
          </a:bodyPr>
          <a:lstStyle>
            <a:lvl1pPr marL="0" indent="0">
              <a:buNone/>
              <a:defRPr sz="1600" i="1">
                <a:latin typeface="Aspira" pitchFamily="50" charset="0"/>
              </a:defRPr>
            </a:lvl1pPr>
            <a:lvl2pPr marL="457200" indent="0">
              <a:buNone/>
              <a:defRPr sz="1600" i="1">
                <a:latin typeface="Aspira" pitchFamily="50" charset="0"/>
              </a:defRPr>
            </a:lvl2pPr>
            <a:lvl3pPr marL="914400" indent="0">
              <a:buNone/>
              <a:defRPr sz="1600" i="1">
                <a:latin typeface="Aspira" pitchFamily="50" charset="0"/>
              </a:defRPr>
            </a:lvl3pPr>
            <a:lvl4pPr marL="1371600" indent="0">
              <a:buNone/>
              <a:defRPr sz="1600" i="1">
                <a:latin typeface="Aspira" pitchFamily="50" charset="0"/>
              </a:defRPr>
            </a:lvl4pPr>
            <a:lvl5pPr marL="1828800" indent="0">
              <a:buNone/>
              <a:defRPr sz="1600" i="1">
                <a:latin typeface="Aspira" pitchFamily="50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cxnSp>
        <p:nvCxnSpPr>
          <p:cNvPr id="11" name="Rett linje 10">
            <a:extLst>
              <a:ext uri="{FF2B5EF4-FFF2-40B4-BE49-F238E27FC236}">
                <a16:creationId xmlns:a16="http://schemas.microsoft.com/office/drawing/2014/main" id="{4063868A-97E4-415B-80E4-DD78CACE9712}"/>
              </a:ext>
            </a:extLst>
          </p:cNvPr>
          <p:cNvCxnSpPr>
            <a:cxnSpLocks/>
          </p:cNvCxnSpPr>
          <p:nvPr userDrawn="1"/>
        </p:nvCxnSpPr>
        <p:spPr>
          <a:xfrm>
            <a:off x="5360535" y="2813958"/>
            <a:ext cx="1273625" cy="0"/>
          </a:xfrm>
          <a:prstGeom prst="line">
            <a:avLst/>
          </a:prstGeom>
          <a:ln w="9525">
            <a:solidFill>
              <a:srgbClr val="FFFD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tel 4">
            <a:extLst>
              <a:ext uri="{FF2B5EF4-FFF2-40B4-BE49-F238E27FC236}">
                <a16:creationId xmlns:a16="http://schemas.microsoft.com/office/drawing/2014/main" id="{6101EC54-5306-47D6-9DF7-CA693F84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91243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15E6CD-7256-40D6-85F6-4CB5AC670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B99C66-0707-4D7B-91E9-459863818B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E444EB-BE85-4DF6-BC1A-0EFF6BC18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9F2A9-CEC9-4FE0-BD02-F1FC33AB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8E90E96-E377-4E2F-A954-72F58DA6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2F2C9B-0C56-4BA8-AE2A-310267B0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5864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CD47CD-FE66-49DF-9435-8E40D8D96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66A6402-972C-4371-A812-3111639B5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37F1CA1-320F-4538-97C0-8D5C72938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4CEBA7B-28A3-4773-B42D-5FEFB05E4F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9D4446-3A66-49CF-88D4-15DD00FC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5E64669-6723-445E-8B62-6AFEB75A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0E21447-C176-4249-B1EB-2B772E71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51C6D43-EB5F-451E-8FCC-CB0FCF2E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632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1BA4C3-D03D-4069-904C-00300B4E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4B6867A-D6B2-42DE-B735-7045A172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5C9A466-12CA-4822-A5D1-98FA954B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F780986-9C36-4DEF-9D5A-3471198F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1277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3034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A7F86C-5882-4DDB-BD9C-1BDC1D0D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E33A02-127D-4AF7-868F-6A755DE5F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E3E66B6-6C7E-4B84-895C-B3CFA4C71B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69DA4F7-F80F-4554-B1B0-6667F74E2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5A61DD5-D7B8-491E-941B-20136A5FD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30B8C99-ADA9-4C5D-8E19-8ECEF0EA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31247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2E2D97-566F-42F0-9725-DAD242AC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99539CF-E450-4C76-A1EF-FED0B0E2B0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59C8FF7-7AEA-4641-9D1C-AE868F47C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C46499-66B7-441B-95DA-4A1F8A0B0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CAA28F4-91B0-4B5A-A669-DFDC6873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2CDBFD2-E968-431E-B8C2-ACDD0627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3535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0CC51D-8833-4A75-B5E9-AFEC84C12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EF04DA0-5689-42CB-A3AE-905DDF9E2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71499D8-8ADC-4613-BCA2-D0F5BF13F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DD31BE-DFB8-466D-B102-42A52DB98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B644F2-12E8-4F63-B11E-7DCCFF86A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4879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9DF7AF-F90B-41CC-853C-276F4248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9412D27-68E9-42CC-8607-96916062E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DD4471-67E1-4530-B1BA-49532B04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4494E3-D539-4275-B0A2-206C0A935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4511E8D-663F-4C60-A64B-F34067729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54383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15889DE-8C72-4441-BDBB-3798D76B2D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E96C15E-A018-4263-AEAF-628E8D386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FFC21D-87E5-41B5-9DB9-BF41B672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BB783CF-130A-41F0-AF96-EFDE0388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5DFF9E0-BCDE-46DA-81FA-A78BF431A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41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15E6CD-7256-40D6-85F6-4CB5AC670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B99C66-0707-4D7B-91E9-459863818B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7E444EB-BE85-4DF6-BC1A-0EFF6BC18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9F2A9-CEC9-4FE0-BD02-F1FC33AB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8E90E96-E377-4E2F-A954-72F58DA6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2F2C9B-0C56-4BA8-AE2A-310267B0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152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66A6402-972C-4371-A812-3111639B5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37F1CA1-320F-4538-97C0-8D5C72938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4CEBA7B-28A3-4773-B42D-5FEFB05E4F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9D4446-3A66-49CF-88D4-15DD00FC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5E64669-6723-445E-8B62-6AFEB75A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0E21447-C176-4249-B1EB-2B772E71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751C6D43-EB5F-451E-8FCC-CB0FCF2E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416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1BA4C3-D03D-4069-904C-00300B4EB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4B6867A-D6B2-42DE-B735-7045A172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5C9A466-12CA-4822-A5D1-98FA954B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F780986-9C36-4DEF-9D5A-3471198F4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73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>
            <a:cxnSpLocks/>
          </p:cNvCxnSpPr>
          <p:nvPr userDrawn="1"/>
        </p:nvCxnSpPr>
        <p:spPr>
          <a:xfrm flipV="1">
            <a:off x="587828" y="5306786"/>
            <a:ext cx="0" cy="1232126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61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63F1659-0E66-4B6F-A86B-32FE69ADE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1B86EF6-1937-4123-ACB6-DDE3B9429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7F79510-67A4-4D75-A4E1-1EEA91A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B84F4983-26C2-4C66-8AA8-960ADAC574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513" y="408214"/>
            <a:ext cx="8686800" cy="5261203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1DEDDB7F-8756-41AF-B0C7-8A01DCA86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1889125"/>
            <a:ext cx="2613025" cy="3079750"/>
          </a:xfrm>
        </p:spPr>
        <p:txBody>
          <a:bodyPr>
            <a:normAutofit/>
          </a:bodyPr>
          <a:lstStyle>
            <a:lvl1pPr marL="0" indent="0">
              <a:buNone/>
              <a:defRPr sz="1400" i="1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2411C6A0-602C-4EAF-9D37-4E42FD77AD07}"/>
              </a:ext>
            </a:extLst>
          </p:cNvPr>
          <p:cNvCxnSpPr/>
          <p:nvPr userDrawn="1"/>
        </p:nvCxnSpPr>
        <p:spPr>
          <a:xfrm flipH="1">
            <a:off x="8556171" y="2035629"/>
            <a:ext cx="593272" cy="0"/>
          </a:xfrm>
          <a:prstGeom prst="line">
            <a:avLst/>
          </a:prstGeom>
          <a:ln w="12700">
            <a:solidFill>
              <a:srgbClr val="0024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0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sv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.sv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EDAAE5F-D321-4DF1-8F0F-CB42B0201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43B962-EDEB-469B-8043-F599AC66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C02BBBD-966C-4BDB-8B19-52A541F0C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C27807-908A-413F-BF3F-FD3BA1B16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59C62C-6963-45E8-9F7C-6837FD5C4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4BF8E593-96F5-43FB-A0CD-80521201B6EA}"/>
              </a:ext>
            </a:extLst>
          </p:cNvPr>
          <p:cNvGrpSpPr/>
          <p:nvPr userDrawn="1"/>
        </p:nvGrpSpPr>
        <p:grpSpPr>
          <a:xfrm>
            <a:off x="184853" y="6496745"/>
            <a:ext cx="825081" cy="179837"/>
            <a:chOff x="171206" y="6443583"/>
            <a:chExt cx="1027242" cy="223901"/>
          </a:xfrm>
        </p:grpSpPr>
        <p:pic>
          <p:nvPicPr>
            <p:cNvPr id="9" name="Grafikk 8">
              <a:extLst>
                <a:ext uri="{FF2B5EF4-FFF2-40B4-BE49-F238E27FC236}">
                  <a16:creationId xmlns:a16="http://schemas.microsoft.com/office/drawing/2014/main" id="{BAEE29DC-241C-4175-932B-D564406DB0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7348" y="6447474"/>
              <a:ext cx="961100" cy="220010"/>
            </a:xfrm>
            <a:prstGeom prst="rect">
              <a:avLst/>
            </a:prstGeom>
          </p:spPr>
        </p:pic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636ED9D6-6AAC-49D1-93DA-B7EED40C3801}"/>
                </a:ext>
              </a:extLst>
            </p:cNvPr>
            <p:cNvCxnSpPr/>
            <p:nvPr userDrawn="1"/>
          </p:nvCxnSpPr>
          <p:spPr>
            <a:xfrm>
              <a:off x="171206" y="6443583"/>
              <a:ext cx="0" cy="214787"/>
            </a:xfrm>
            <a:prstGeom prst="line">
              <a:avLst/>
            </a:prstGeom>
            <a:ln>
              <a:solidFill>
                <a:srgbClr val="0024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Grafikk 7">
            <a:extLst>
              <a:ext uri="{FF2B5EF4-FFF2-40B4-BE49-F238E27FC236}">
                <a16:creationId xmlns:a16="http://schemas.microsoft.com/office/drawing/2014/main" id="{107D6677-FF3D-4218-A96A-A18DB03991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21744" y="6356350"/>
            <a:ext cx="285403" cy="3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687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74" r:id="rId8"/>
    <p:sldLayoutId id="2147483673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spira Black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spira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spira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spira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spira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spira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EDAAE5F-D321-4DF1-8F0F-CB42B0201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43B962-EDEB-469B-8043-F599AC66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C02BBBD-966C-4BDB-8B19-52A541F0C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C27807-908A-413F-BF3F-FD3BA1B16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59C62C-6963-45E8-9F7C-6837FD5C4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4BF8E593-96F5-43FB-A0CD-80521201B6EA}"/>
              </a:ext>
            </a:extLst>
          </p:cNvPr>
          <p:cNvGrpSpPr/>
          <p:nvPr userDrawn="1"/>
        </p:nvGrpSpPr>
        <p:grpSpPr>
          <a:xfrm>
            <a:off x="184853" y="6496745"/>
            <a:ext cx="825081" cy="179837"/>
            <a:chOff x="171206" y="6443583"/>
            <a:chExt cx="1027242" cy="223901"/>
          </a:xfrm>
        </p:grpSpPr>
        <p:pic>
          <p:nvPicPr>
            <p:cNvPr id="9" name="Grafikk 8">
              <a:extLst>
                <a:ext uri="{FF2B5EF4-FFF2-40B4-BE49-F238E27FC236}">
                  <a16:creationId xmlns:a16="http://schemas.microsoft.com/office/drawing/2014/main" id="{BAEE29DC-241C-4175-932B-D564406DB0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348" y="6447474"/>
              <a:ext cx="961100" cy="220010"/>
            </a:xfrm>
            <a:prstGeom prst="rect">
              <a:avLst/>
            </a:prstGeom>
          </p:spPr>
        </p:pic>
        <p:cxnSp>
          <p:nvCxnSpPr>
            <p:cNvPr id="11" name="Rett linje 10">
              <a:extLst>
                <a:ext uri="{FF2B5EF4-FFF2-40B4-BE49-F238E27FC236}">
                  <a16:creationId xmlns:a16="http://schemas.microsoft.com/office/drawing/2014/main" id="{636ED9D6-6AAC-49D1-93DA-B7EED40C3801}"/>
                </a:ext>
              </a:extLst>
            </p:cNvPr>
            <p:cNvCxnSpPr/>
            <p:nvPr userDrawn="1"/>
          </p:nvCxnSpPr>
          <p:spPr>
            <a:xfrm>
              <a:off x="171206" y="6443583"/>
              <a:ext cx="0" cy="214787"/>
            </a:xfrm>
            <a:prstGeom prst="line">
              <a:avLst/>
            </a:prstGeom>
            <a:ln>
              <a:solidFill>
                <a:srgbClr val="0024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Grafikk 7">
            <a:extLst>
              <a:ext uri="{FF2B5EF4-FFF2-40B4-BE49-F238E27FC236}">
                <a16:creationId xmlns:a16="http://schemas.microsoft.com/office/drawing/2014/main" id="{107D6677-FF3D-4218-A96A-A18DB03991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21744" y="6356350"/>
            <a:ext cx="285403" cy="3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8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spira Black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spira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spira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spira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spira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spira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EDAAE5F-D321-4DF1-8F0F-CB42B0201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43B962-EDEB-469B-8043-F599AC66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C02BBBD-966C-4BDB-8B19-52A541F0C9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163E0-3F8A-47C9-9EB0-FC3CFEF6989E}" type="datetimeFigureOut">
              <a:rPr lang="nb-NO" smtClean="0"/>
              <a:t>21.08.2026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FC27807-908A-413F-BF3F-FD3BA1B16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59C62C-6963-45E8-9F7C-6837FD5C4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DC8E-386C-410B-A2F8-F088BF0CAB6F}" type="slidenum">
              <a:rPr lang="nb-NO" smtClean="0"/>
              <a:t>‹#›</a:t>
            </a:fld>
            <a:endParaRPr lang="nb-NO"/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5E40E23E-681C-451C-A6EB-3A0AD418F29B}"/>
              </a:ext>
            </a:extLst>
          </p:cNvPr>
          <p:cNvGrpSpPr/>
          <p:nvPr userDrawn="1"/>
        </p:nvGrpSpPr>
        <p:grpSpPr>
          <a:xfrm>
            <a:off x="184853" y="6496745"/>
            <a:ext cx="825081" cy="179837"/>
            <a:chOff x="184853" y="6496745"/>
            <a:chExt cx="825081" cy="179837"/>
          </a:xfrm>
        </p:grpSpPr>
        <p:pic>
          <p:nvPicPr>
            <p:cNvPr id="9" name="Grafikk 8">
              <a:extLst>
                <a:ext uri="{FF2B5EF4-FFF2-40B4-BE49-F238E27FC236}">
                  <a16:creationId xmlns:a16="http://schemas.microsoft.com/office/drawing/2014/main" id="{9700D996-6DD3-4AD3-9AD1-1278E8867F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978" y="6499870"/>
              <a:ext cx="771956" cy="176712"/>
            </a:xfrm>
            <a:prstGeom prst="rect">
              <a:avLst/>
            </a:prstGeom>
          </p:spPr>
        </p:pic>
        <p:cxnSp>
          <p:nvCxnSpPr>
            <p:cNvPr id="10" name="Rett linje 9">
              <a:extLst>
                <a:ext uri="{FF2B5EF4-FFF2-40B4-BE49-F238E27FC236}">
                  <a16:creationId xmlns:a16="http://schemas.microsoft.com/office/drawing/2014/main" id="{42EECAE5-402D-43C7-9391-3072FDA2DE49}"/>
                </a:ext>
              </a:extLst>
            </p:cNvPr>
            <p:cNvCxnSpPr/>
            <p:nvPr userDrawn="1"/>
          </p:nvCxnSpPr>
          <p:spPr>
            <a:xfrm>
              <a:off x="184853" y="6496745"/>
              <a:ext cx="0" cy="172517"/>
            </a:xfrm>
            <a:prstGeom prst="line">
              <a:avLst/>
            </a:prstGeom>
            <a:ln>
              <a:solidFill>
                <a:srgbClr val="FFFDE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Grafikk 11">
            <a:extLst>
              <a:ext uri="{FF2B5EF4-FFF2-40B4-BE49-F238E27FC236}">
                <a16:creationId xmlns:a16="http://schemas.microsoft.com/office/drawing/2014/main" id="{41A085E7-08DB-4C58-B360-9C4522B8A2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721744" y="6356350"/>
            <a:ext cx="285403" cy="31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4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5" r:id="rId4"/>
    <p:sldLayoutId id="2147483676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DEA"/>
          </a:solidFill>
          <a:latin typeface="Aspira Black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FFFDEA"/>
          </a:solidFill>
          <a:latin typeface="Aspira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FFFDEA"/>
          </a:solidFill>
          <a:latin typeface="Aspira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FFFDEA"/>
          </a:solidFill>
          <a:latin typeface="Aspira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FFFDEA"/>
          </a:solidFill>
          <a:latin typeface="Aspira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FFFDEA"/>
          </a:solidFill>
          <a:latin typeface="Aspira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landwatch.com/wisconsin-land-for-sale/dane-county/acres-under-10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lokalhistoriewiki.no/wiki/Fil:Norsk_emigrasjon_USA.png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B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6837A9-6368-4824-AAF4-718BF825F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446" y="794657"/>
            <a:ext cx="11286308" cy="3150326"/>
          </a:xfrm>
        </p:spPr>
        <p:txBody>
          <a:bodyPr>
            <a:normAutofit fontScale="90000"/>
          </a:bodyPr>
          <a:lstStyle/>
          <a:p>
            <a:br>
              <a:rPr lang="nb-NO" sz="5300" dirty="0">
                <a:solidFill>
                  <a:srgbClr val="B89553"/>
                </a:solidFill>
              </a:rPr>
            </a:br>
            <a:br>
              <a:rPr lang="nb-NO" sz="5300" dirty="0">
                <a:solidFill>
                  <a:srgbClr val="B89553"/>
                </a:solidFill>
              </a:rPr>
            </a:br>
            <a:r>
              <a:rPr lang="nb-NO" sz="5300" dirty="0">
                <a:solidFill>
                  <a:srgbClr val="B89553"/>
                </a:solidFill>
              </a:rPr>
              <a:t>Norsk utvandring til Nord-Amerika</a:t>
            </a:r>
            <a:br>
              <a:rPr lang="nb-NO" sz="5300" dirty="0">
                <a:solidFill>
                  <a:srgbClr val="B89553"/>
                </a:solidFill>
              </a:rPr>
            </a:br>
            <a:br>
              <a:rPr lang="nb-NO" sz="5300" dirty="0">
                <a:solidFill>
                  <a:srgbClr val="B89553"/>
                </a:solidFill>
              </a:rPr>
            </a:br>
            <a:r>
              <a:rPr lang="nb-NO" sz="3100" dirty="0">
                <a:solidFill>
                  <a:srgbClr val="B89553"/>
                </a:solidFill>
              </a:rPr>
              <a:t>Demokrati, medborgerskap og identitet</a:t>
            </a:r>
            <a:br>
              <a:rPr lang="nb-NO" dirty="0"/>
            </a:br>
            <a:endParaRPr lang="nb-NO" sz="3100" dirty="0">
              <a:solidFill>
                <a:schemeClr val="bg1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5528245-0267-4234-AF3D-D108CB704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2103"/>
            <a:ext cx="9144000" cy="2913017"/>
          </a:xfrm>
        </p:spPr>
        <p:txBody>
          <a:bodyPr>
            <a:normAutofit fontScale="70000" lnSpcReduction="20000"/>
          </a:bodyPr>
          <a:lstStyle/>
          <a:p>
            <a:endParaRPr lang="nb-NO" sz="4000" dirty="0">
              <a:solidFill>
                <a:schemeClr val="bg1"/>
              </a:solidFill>
              <a:cs typeface="Calibri" panose="020F0502020204030204" pitchFamily="34" charset="0"/>
            </a:endParaRPr>
          </a:p>
          <a:p>
            <a:endParaRPr lang="nb-NO" sz="2800" dirty="0">
              <a:solidFill>
                <a:schemeClr val="bg1"/>
              </a:solidFill>
            </a:endParaRPr>
          </a:p>
          <a:p>
            <a:endParaRPr lang="nb-NO" sz="2800" dirty="0">
              <a:solidFill>
                <a:schemeClr val="bg1"/>
              </a:solidFill>
            </a:endParaRPr>
          </a:p>
          <a:p>
            <a:endParaRPr lang="nb-NO" sz="2800" dirty="0">
              <a:solidFill>
                <a:schemeClr val="bg1"/>
              </a:solidFill>
            </a:endParaRPr>
          </a:p>
          <a:p>
            <a:r>
              <a:rPr lang="nb-NO" sz="3400" dirty="0">
                <a:solidFill>
                  <a:schemeClr val="bg1"/>
                </a:solidFill>
              </a:rPr>
              <a:t>Anno Norsk utvandrermuseum</a:t>
            </a:r>
            <a:br>
              <a:rPr lang="nb-NO" sz="2800" dirty="0">
                <a:solidFill>
                  <a:schemeClr val="bg1"/>
                </a:solidFill>
              </a:rPr>
            </a:br>
            <a:br>
              <a:rPr lang="nb-NO" sz="6400" dirty="0">
                <a:solidFill>
                  <a:schemeClr val="bg1"/>
                </a:solidFill>
              </a:rPr>
            </a:br>
            <a:endParaRPr lang="nb-NO" sz="6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413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7B3D4C-8FFE-DA1C-EB88-1E4D6FA4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 dirty="0"/>
              <a:t>Identitetsdannelse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AE7E1ED-C83D-B5AC-1689-8F6AE81EF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2229"/>
            <a:ext cx="5181600" cy="5630091"/>
          </a:xfrm>
        </p:spPr>
        <p:txBody>
          <a:bodyPr>
            <a:normAutofit fontScale="55000" lnSpcReduction="20000"/>
          </a:bodyPr>
          <a:lstStyle/>
          <a:p>
            <a:r>
              <a:rPr lang="nb-NO" sz="3300" dirty="0"/>
              <a:t>Regnet den norske innvandreren seg som amerikaner, nordmann eller østerdøl? </a:t>
            </a:r>
          </a:p>
          <a:p>
            <a:pPr marL="0" indent="0">
              <a:buNone/>
            </a:pPr>
            <a:endParaRPr lang="nb-NO" sz="3300" dirty="0"/>
          </a:p>
          <a:p>
            <a:r>
              <a:rPr lang="nb-NO" sz="3300" dirty="0"/>
              <a:t>Første generasjons innvandrere hadde en fot i norsk kultur og en i kulturen i sitt nye hjemland. </a:t>
            </a:r>
          </a:p>
          <a:p>
            <a:pPr marL="0" indent="0">
              <a:buNone/>
            </a:pPr>
            <a:endParaRPr lang="nb-NO" sz="3300" dirty="0"/>
          </a:p>
          <a:p>
            <a:r>
              <a:rPr lang="nb-NO" sz="3300" dirty="0"/>
              <a:t>Nettverk en viktig forutsetning for regional bosetning i USA. </a:t>
            </a:r>
          </a:p>
          <a:p>
            <a:pPr marL="0" indent="0">
              <a:buNone/>
            </a:pPr>
            <a:endParaRPr lang="nb-NO" sz="3300" dirty="0"/>
          </a:p>
          <a:p>
            <a:r>
              <a:rPr lang="nb-NO" sz="3300" dirty="0"/>
              <a:t>Østerdøler, gudbrandsdøler, sogninger, telemarkinger osv. slo seg ned i områder sammen med sine egne.</a:t>
            </a:r>
          </a:p>
          <a:p>
            <a:pPr marL="0" indent="0">
              <a:buNone/>
            </a:pPr>
            <a:endParaRPr lang="nb-NO" sz="3300" dirty="0"/>
          </a:p>
          <a:p>
            <a:r>
              <a:rPr lang="nb-NO" sz="3300" dirty="0"/>
              <a:t>Tett bosetning førte til at norsk språk og norske skikker holdt seg lenge. </a:t>
            </a:r>
            <a:br>
              <a:rPr lang="nb-NO" sz="2600" dirty="0"/>
            </a:br>
            <a:endParaRPr lang="nb-NO" sz="2600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sz="1400" dirty="0"/>
              <a:t>Foto: Anno Norsk utvandrermuseum.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17510FDB-70B6-9C86-B29B-2162696AFC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310797"/>
            <a:ext cx="5181600" cy="33809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6604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85E6BD-4504-D841-0453-5437B9A71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Identitetsdannelse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6BB6D35-F9BA-A889-48DB-9197964FC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62558"/>
          </a:xfrm>
        </p:spPr>
        <p:txBody>
          <a:bodyPr>
            <a:normAutofit fontScale="77500" lnSpcReduction="20000"/>
          </a:bodyPr>
          <a:lstStyle/>
          <a:p>
            <a:r>
              <a:rPr lang="nb-NO" sz="2600" dirty="0"/>
              <a:t>Det ble dannet kontakt mellom norske innvandrere i USA og Canada og lokalmiljøer i Norge.</a:t>
            </a:r>
          </a:p>
          <a:p>
            <a:pPr lvl="1"/>
            <a:r>
              <a:rPr lang="nb-NO" sz="2600" dirty="0"/>
              <a:t>Norskspråklige aviser i Amerika var brobyggere mellom hjembygda og utvandrerne.</a:t>
            </a:r>
          </a:p>
          <a:p>
            <a:pPr lvl="1"/>
            <a:r>
              <a:rPr lang="nb-NO" sz="2600" dirty="0"/>
              <a:t>Amerikabrev og Norgesbrev var forbindelseslinjer over Atlanteren.</a:t>
            </a:r>
          </a:p>
          <a:p>
            <a:pPr lvl="1"/>
            <a:r>
              <a:rPr lang="nb-NO" sz="2600" dirty="0"/>
              <a:t>Mange reiste hjem på besøk eller vendte hjem til Norge og ble boende der.</a:t>
            </a:r>
          </a:p>
          <a:p>
            <a:endParaRPr lang="nb-NO" sz="2600" dirty="0"/>
          </a:p>
          <a:p>
            <a:r>
              <a:rPr lang="nb-NO" sz="2600" dirty="0"/>
              <a:t>Kirkene var norske institusjoner hvor man bevarte norsk språk.</a:t>
            </a:r>
          </a:p>
          <a:p>
            <a:r>
              <a:rPr lang="nb-NO" sz="2600" dirty="0"/>
              <a:t>Men de offentlige skolene var amerikanske institusjoner hvor innvandrerbarna lærte å bli amerikanere.</a:t>
            </a:r>
          </a:p>
          <a:p>
            <a:endParaRPr lang="nb-NO" sz="1900" dirty="0"/>
          </a:p>
          <a:p>
            <a:pPr marL="0" indent="0">
              <a:buNone/>
            </a:pPr>
            <a:r>
              <a:rPr lang="en-US" sz="1500" dirty="0"/>
              <a:t>Foto: </a:t>
            </a:r>
            <a:r>
              <a:rPr lang="en-US" sz="1500" dirty="0" err="1"/>
              <a:t>Kongsvinger</a:t>
            </a:r>
            <a:r>
              <a:rPr lang="en-US" sz="1500" dirty="0"/>
              <a:t> Lutheran Church </a:t>
            </a:r>
            <a:r>
              <a:rPr lang="en-US" sz="1500" dirty="0">
                <a:hlinkClick r:id="rId2"/>
              </a:rPr>
              <a:t>I</a:t>
            </a:r>
            <a:r>
              <a:rPr lang="en-US" sz="1500" dirty="0"/>
              <a:t> Oslo, M</a:t>
            </a:r>
            <a:r>
              <a:rPr lang="en-US" sz="1500" dirty="0">
                <a:hlinkClick r:id="rId2"/>
              </a:rPr>
              <a:t>i</a:t>
            </a:r>
            <a:r>
              <a:rPr lang="en-US" sz="1500" dirty="0"/>
              <a:t>nnesota</a:t>
            </a:r>
            <a:endParaRPr lang="nb-NO" sz="15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72D0485F-7F3D-0EAB-9C05-3D79E53E0A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785599"/>
            <a:ext cx="5181600" cy="4132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1248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6AE853D-3C6A-95F3-6729-B8230671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>
                <a:solidFill>
                  <a:srgbClr val="002431"/>
                </a:solidFill>
              </a:rPr>
              <a:t>Frikirkene som arena for medbestemmelse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2CCB565-F8DC-B5FE-DC5E-A1FE6603BC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sz="2000" dirty="0"/>
              <a:t>Skille stat-kirke i USA ga norske innvandrere anledning til å danne nye kirkesamfunn. Eks: haugianere, kvekere, mormonere. </a:t>
            </a:r>
          </a:p>
          <a:p>
            <a:r>
              <a:rPr lang="nb-NO" sz="2000" dirty="0"/>
              <a:t>Flere konverterte til andre kirkesamfunn: mormonere, metodister, baptister, kvekere m.m.</a:t>
            </a:r>
          </a:p>
          <a:p>
            <a:r>
              <a:rPr lang="nb-NO" sz="2000" dirty="0"/>
              <a:t>Menighetene ble sosialt og etnisk midtpunkt i norske bosetningsområder i USA.</a:t>
            </a:r>
          </a:p>
          <a:p>
            <a:r>
              <a:rPr lang="nb-NO" sz="2000" dirty="0"/>
              <a:t>Utøvelse av myndighet og verv i den norske statskirken og i amerikanske frikirker forbeholdt menn på 1800- og 1900-tallet.</a:t>
            </a:r>
          </a:p>
          <a:p>
            <a:r>
              <a:rPr lang="nb-NO" sz="2000" dirty="0"/>
              <a:t>Kvinneforeninger i norske menigheter i USA ga kvinner medbestemmelse selv om de ikke hadde stemmerett.</a:t>
            </a:r>
          </a:p>
          <a:p>
            <a:r>
              <a:rPr lang="nb-NO" sz="2000" dirty="0"/>
              <a:t>Sy- og misjonsforeninger drevet av kvinner skaffet midler til kirkens drift.</a:t>
            </a:r>
          </a:p>
          <a:p>
            <a:endParaRPr lang="nb-NO" sz="2000" dirty="0"/>
          </a:p>
          <a:p>
            <a:pPr marL="0" indent="0">
              <a:buNone/>
            </a:pPr>
            <a:r>
              <a:rPr lang="nb-NO" sz="1400" dirty="0"/>
              <a:t>Foto: Hauge </a:t>
            </a:r>
            <a:r>
              <a:rPr lang="nb-NO" sz="1400" dirty="0" err="1"/>
              <a:t>Lutheran</a:t>
            </a:r>
            <a:r>
              <a:rPr lang="nb-NO" sz="1400" dirty="0"/>
              <a:t> Church i Town of Perry, Dane County, Wisconsin. Kirken ble etablert av haugianere ca. 1851. Terje M. Hasle Joranger/Mount </a:t>
            </a:r>
            <a:r>
              <a:rPr lang="nb-NO" sz="1400" dirty="0" err="1"/>
              <a:t>Horeb</a:t>
            </a:r>
            <a:r>
              <a:rPr lang="nb-NO" sz="1400" dirty="0"/>
              <a:t> Area </a:t>
            </a:r>
            <a:r>
              <a:rPr lang="nb-NO" sz="1400" dirty="0" err="1"/>
              <a:t>Historical</a:t>
            </a:r>
            <a:r>
              <a:rPr lang="nb-NO" sz="1400" dirty="0"/>
              <a:t> </a:t>
            </a:r>
            <a:r>
              <a:rPr lang="nb-NO" sz="1400" dirty="0" err="1"/>
              <a:t>Society</a:t>
            </a:r>
            <a:r>
              <a:rPr lang="nb-NO" sz="1400" dirty="0"/>
              <a:t>.</a:t>
            </a:r>
          </a:p>
          <a:p>
            <a:endParaRPr lang="nb-NO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743F1543-EA94-4700-4EA3-CA0E3B6BC4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9718"/>
            <a:ext cx="5181600" cy="38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06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E67E82-28C6-484E-C943-6491DA10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 dirty="0"/>
              <a:t>Hvithet og privilegier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8A83D1-0ACF-8094-B486-89CF23D10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784181"/>
          </a:xfrm>
        </p:spPr>
        <p:txBody>
          <a:bodyPr>
            <a:normAutofit fontScale="77500" lnSpcReduction="20000"/>
          </a:bodyPr>
          <a:lstStyle/>
          <a:p>
            <a:r>
              <a:rPr lang="nb-NO" sz="2200" dirty="0"/>
              <a:t>Norske innvandrere var akseptert av den amerikanske eliten. Det ga større handlingsrom i det nye samfunnet.</a:t>
            </a:r>
          </a:p>
          <a:p>
            <a:endParaRPr lang="nb-NO" sz="2200" dirty="0"/>
          </a:p>
          <a:p>
            <a:r>
              <a:rPr lang="nb-NO" sz="2200" dirty="0"/>
              <a:t>Hvite privilegier i form av positive egenskaper (nord-europeere, protestanter i likhet med den amerikanske eliten) ga nordmenn visse rettigheter i det amerikanske og det canadiske samfunnet.</a:t>
            </a:r>
          </a:p>
          <a:p>
            <a:endParaRPr lang="nb-NO" sz="2200" dirty="0"/>
          </a:p>
          <a:p>
            <a:r>
              <a:rPr lang="nb-NO" sz="2200" dirty="0"/>
              <a:t>Nordmenn høyt oppe i det amerikanske rasehierarkiet, over innvandrere fra Asia, Latin-Amerika, nord- og </a:t>
            </a:r>
            <a:r>
              <a:rPr lang="nb-NO" sz="2200" dirty="0" err="1"/>
              <a:t>sør-Europa</a:t>
            </a:r>
            <a:r>
              <a:rPr lang="nb-NO" sz="2200" dirty="0"/>
              <a:t>, afroamerikanere og den amerikanske urbefolkningen.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r>
              <a:rPr lang="nb-NO" sz="1800" dirty="0"/>
              <a:t>Hundreårsfeiringen av norsk innvandring til USA i 1925. Foto: Anno Norsk utvandrermuseum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BD68A554-7F45-17B7-7D85-D3DA21938D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3644" r="6869" b="-1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683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DC024F-1062-DC8C-552D-9229D4D73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69817"/>
            <a:ext cx="3932237" cy="1887582"/>
          </a:xfrm>
        </p:spPr>
        <p:txBody>
          <a:bodyPr>
            <a:noAutofit/>
          </a:bodyPr>
          <a:lstStyle/>
          <a:p>
            <a:r>
              <a:rPr lang="nb-NO" sz="3600" dirty="0"/>
              <a:t>Den amerikanske urbefolkningen fordrives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CCF5D85-E312-BC46-536E-096195EFA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000" dirty="0"/>
              <a:t>Urbefolkningen fordrevet fra landområdene av de føderale myndighetene  med hjemmel i </a:t>
            </a:r>
            <a:r>
              <a:rPr lang="nb-NO" sz="2000" i="1" dirty="0"/>
              <a:t>Indian </a:t>
            </a:r>
            <a:r>
              <a:rPr lang="nb-NO" sz="2000" i="1" dirty="0" err="1"/>
              <a:t>Removal</a:t>
            </a:r>
            <a:r>
              <a:rPr lang="nb-NO" sz="2000" i="1" dirty="0"/>
              <a:t> </a:t>
            </a:r>
            <a:r>
              <a:rPr lang="nb-NO" sz="2000" i="1" dirty="0" err="1"/>
              <a:t>Act</a:t>
            </a:r>
            <a:r>
              <a:rPr lang="nb-NO" sz="2000" i="1" dirty="0"/>
              <a:t> (1830) </a:t>
            </a:r>
            <a:r>
              <a:rPr lang="nb-NO" sz="2000" dirty="0"/>
              <a:t>og plassert i reservater.</a:t>
            </a:r>
          </a:p>
          <a:p>
            <a:r>
              <a:rPr lang="nb-NO" sz="2000" dirty="0"/>
              <a:t>Fordrivelsen av urbefolkningene en forutsetning for innvandring og bosetning. 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Ulike syn på jorda som ressurs og levevei mellom urbefolkninger på en side og myndigheter og nybyggere. </a:t>
            </a:r>
          </a:p>
          <a:p>
            <a:endParaRPr lang="nb-NO" sz="2000" dirty="0"/>
          </a:p>
          <a:p>
            <a:r>
              <a:rPr lang="en-US" sz="2000" dirty="0"/>
              <a:t>Norske </a:t>
            </a:r>
            <a:r>
              <a:rPr lang="en-US" sz="2000" dirty="0" err="1"/>
              <a:t>innvandrere</a:t>
            </a:r>
            <a:r>
              <a:rPr lang="en-US" sz="2000" dirty="0"/>
              <a:t> </a:t>
            </a:r>
            <a:r>
              <a:rPr lang="en-US" sz="2000" dirty="0" err="1"/>
              <a:t>betraktet</a:t>
            </a:r>
            <a:r>
              <a:rPr lang="en-US" sz="2000" dirty="0"/>
              <a:t> </a:t>
            </a:r>
            <a:r>
              <a:rPr lang="en-US" sz="2000" dirty="0" err="1"/>
              <a:t>ofte</a:t>
            </a:r>
            <a:r>
              <a:rPr lang="en-US" sz="2000" dirty="0"/>
              <a:t> den </a:t>
            </a:r>
            <a:r>
              <a:rPr lang="en-US" sz="2000" dirty="0" err="1"/>
              <a:t>amerikanske</a:t>
            </a:r>
            <a:r>
              <a:rPr lang="en-US" sz="2000" dirty="0"/>
              <a:t> </a:t>
            </a:r>
            <a:r>
              <a:rPr lang="en-US" sz="2000" dirty="0" err="1"/>
              <a:t>urbefolkningen</a:t>
            </a:r>
            <a:r>
              <a:rPr lang="en-US" sz="2000" dirty="0"/>
              <a:t> </a:t>
            </a:r>
            <a:r>
              <a:rPr lang="en-US" sz="2000" dirty="0" err="1"/>
              <a:t>som</a:t>
            </a:r>
            <a:r>
              <a:rPr lang="en-US" sz="2000" dirty="0"/>
              <a:t> “den </a:t>
            </a:r>
            <a:r>
              <a:rPr lang="en-US" sz="2000" dirty="0" err="1"/>
              <a:t>andre</a:t>
            </a:r>
            <a:r>
              <a:rPr lang="en-US" sz="2000" dirty="0"/>
              <a:t>”, </a:t>
            </a:r>
            <a:r>
              <a:rPr lang="en-US" sz="2000" dirty="0" err="1"/>
              <a:t>eksotiske</a:t>
            </a:r>
            <a:r>
              <a:rPr lang="en-US" sz="2000" dirty="0"/>
              <a:t>, </a:t>
            </a:r>
            <a:r>
              <a:rPr lang="en-US" sz="2000" dirty="0" err="1"/>
              <a:t>ville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usiviliserte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amerikabrev</a:t>
            </a:r>
            <a:r>
              <a:rPr lang="en-US" sz="2000" dirty="0"/>
              <a:t> </a:t>
            </a:r>
            <a:r>
              <a:rPr lang="en-US" sz="2000" dirty="0" err="1"/>
              <a:t>og</a:t>
            </a:r>
            <a:r>
              <a:rPr lang="en-US" sz="2000" dirty="0"/>
              <a:t> </a:t>
            </a:r>
            <a:r>
              <a:rPr lang="en-US" sz="2000" dirty="0" err="1"/>
              <a:t>andre</a:t>
            </a:r>
            <a:r>
              <a:rPr lang="en-US" sz="2000" dirty="0"/>
              <a:t> </a:t>
            </a:r>
            <a:r>
              <a:rPr lang="en-US" sz="2000" dirty="0" err="1"/>
              <a:t>kilder</a:t>
            </a:r>
            <a:r>
              <a:rPr lang="en-US" sz="2000" dirty="0"/>
              <a:t>.</a:t>
            </a:r>
          </a:p>
          <a:p>
            <a:endParaRPr lang="nb-NO" sz="2000" dirty="0"/>
          </a:p>
          <a:p>
            <a:r>
              <a:rPr lang="nb-NO" sz="2000" dirty="0"/>
              <a:t>Myndighetene i USA, Canada og Norge diskriminerte urbefolkningene.</a:t>
            </a:r>
          </a:p>
          <a:p>
            <a:pPr marL="0" indent="0">
              <a:buNone/>
            </a:pPr>
            <a:endParaRPr lang="nb-NO" sz="2000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243FBFE-06F0-1392-6433-F1E2931E0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343399"/>
          </a:xfrm>
        </p:spPr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Foto: Anno Norsk utvandrermuseum</a:t>
            </a:r>
          </a:p>
          <a:p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D71548B6-5147-224C-87BA-89E3F8F44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41" y="1870443"/>
            <a:ext cx="4163929" cy="363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72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A21E87-4253-E47A-77DC-415BF732F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62149"/>
          </a:xfrm>
        </p:spPr>
        <p:txBody>
          <a:bodyPr>
            <a:normAutofit/>
          </a:bodyPr>
          <a:lstStyle/>
          <a:p>
            <a:pPr algn="ctr"/>
            <a:r>
              <a:rPr lang="nb-NO" sz="4400" dirty="0"/>
              <a:t>Sluttord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574ECB-FD0E-B036-D8E2-7F655E0E5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Utvandringen fra Norge skyldtes i hovedsak ønsket om en bedre framtid for mange.</a:t>
            </a:r>
          </a:p>
          <a:p>
            <a:r>
              <a:rPr lang="nb-NO" altLang="nb-NO" sz="2000" dirty="0"/>
              <a:t>Årsakene til utvandring var ofte en følge av forholdene i Norge sammenlignet med forholdene i Nord-Amerika. Eksempel: Norske og amerikanske lover. </a:t>
            </a:r>
          </a:p>
          <a:p>
            <a:r>
              <a:rPr lang="nb-NO" altLang="nb-NO" sz="2000" dirty="0"/>
              <a:t>I USA og Canada slo mange nordmenn seg ned i jordbruksstrøk, ofte tett sammen. Det førte til bevaring av norsk språk og kultur.</a:t>
            </a:r>
          </a:p>
          <a:p>
            <a:r>
              <a:rPr lang="nb-NO" altLang="nb-NO" sz="2000" dirty="0"/>
              <a:t>Amerikabrev, foto og norsk-amerikanske aviser skapte bånd mellom nordmenn i Nord-Amerika og Norge.</a:t>
            </a:r>
            <a:endParaRPr lang="nb-NO" sz="2000" dirty="0"/>
          </a:p>
          <a:p>
            <a:r>
              <a:rPr lang="nb-NO" sz="2000" dirty="0"/>
              <a:t>Utvandringen var til en viss grad demokratisk: ga medbestemmelse og medborgerskap til grupper som ikke hadde slike rettigheter i Norge.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5795B9C-6C36-6130-C91E-7A0DCE319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672046"/>
            <a:ext cx="3935414" cy="4336868"/>
          </a:xfrm>
        </p:spPr>
        <p:txBody>
          <a:bodyPr>
            <a:normAutofit/>
          </a:bodyPr>
          <a:lstStyle/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Utvandrermuseet på Ottestad. Foto: Anno Norsk utvandrermuseum.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80DB7A9-4652-0E0B-D1F2-048991A2B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55" y="2551906"/>
            <a:ext cx="3933902" cy="221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1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4D4AC8-FD67-A61A-CAB4-19F853C6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Norsk utvandring 1825-1930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8A637F72-1CB2-1024-7E60-DE30304EA4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7427" y="1528956"/>
            <a:ext cx="6934202" cy="4195193"/>
          </a:xfrm>
          <a:prstGeom prst="rect">
            <a:avLst/>
          </a:prstGeom>
          <a:noFill/>
        </p:spPr>
      </p:pic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1FDF175-C354-3BF9-C9B4-0851DB5618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90856" y="914400"/>
            <a:ext cx="2862943" cy="625710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nb-NO" sz="3800" dirty="0"/>
          </a:p>
          <a:p>
            <a:r>
              <a:rPr lang="nb-NO" sz="3800" dirty="0"/>
              <a:t>I perioden 1836-1915 utvandret over 750.000 personer fra Norge, hovedsakelig til USA og Canada.</a:t>
            </a:r>
          </a:p>
          <a:p>
            <a:pPr marL="0" indent="0">
              <a:buNone/>
            </a:pPr>
            <a:endParaRPr lang="nb-NO" sz="3800" dirty="0"/>
          </a:p>
          <a:p>
            <a:endParaRPr lang="nb-NO" sz="3800" dirty="0"/>
          </a:p>
          <a:p>
            <a:r>
              <a:rPr lang="nb-NO" sz="3800" dirty="0"/>
              <a:t>Masseutvandring i tre større bølger:</a:t>
            </a:r>
          </a:p>
          <a:p>
            <a:pPr lvl="1"/>
            <a:r>
              <a:rPr lang="nb-NO" sz="3800" dirty="0"/>
              <a:t>1866-1873</a:t>
            </a:r>
          </a:p>
          <a:p>
            <a:pPr lvl="1"/>
            <a:r>
              <a:rPr lang="nb-NO" sz="3800" dirty="0"/>
              <a:t>1880-1893</a:t>
            </a:r>
          </a:p>
          <a:p>
            <a:pPr lvl="1"/>
            <a:r>
              <a:rPr lang="nb-NO" sz="3800" dirty="0"/>
              <a:t>1900-1910</a:t>
            </a:r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endParaRPr lang="nb-NO" sz="1300" dirty="0"/>
          </a:p>
          <a:p>
            <a:pPr marL="0" indent="0">
              <a:buNone/>
            </a:pPr>
            <a:r>
              <a:rPr lang="nb-NO" sz="2500" dirty="0"/>
              <a:t>Norsk utvandring 1825-1930</a:t>
            </a:r>
          </a:p>
          <a:p>
            <a:pPr marL="0" indent="0">
              <a:buNone/>
            </a:pPr>
            <a:br>
              <a:rPr lang="nb-NO" sz="2500" dirty="0"/>
            </a:br>
            <a:r>
              <a:rPr lang="nb-NO" sz="2500" dirty="0"/>
              <a:t>Kilde: Odd S. Lovoll: </a:t>
            </a:r>
            <a:r>
              <a:rPr lang="nb-NO" sz="2500" i="1" dirty="0"/>
              <a:t>Det løfterike landet. En norskamerikansk historie. </a:t>
            </a:r>
            <a:r>
              <a:rPr lang="nb-NO" sz="2500" dirty="0"/>
              <a:t>Oslo: Universitetsforlaget, 1997</a:t>
            </a:r>
          </a:p>
          <a:p>
            <a:endParaRPr lang="nb-NO" sz="1300" dirty="0"/>
          </a:p>
        </p:txBody>
      </p:sp>
    </p:spTree>
    <p:extLst>
      <p:ext uri="{BB962C8B-B14F-4D97-AF65-F5344CB8AC3E}">
        <p14:creationId xmlns:p14="http://schemas.microsoft.com/office/powerpoint/2010/main" val="2102513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935AB7-A707-0CE5-39AC-571018F0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Generelle årsaker til utvandring: </a:t>
            </a:r>
            <a:br>
              <a:rPr lang="nb-NO" dirty="0"/>
            </a:br>
            <a:r>
              <a:rPr lang="nb-NO" dirty="0"/>
              <a:t>forhold i Norge og i Nord-Amerika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42774C1-B13C-B044-3477-10AF5FEFA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09712"/>
            <a:ext cx="5181600" cy="5348287"/>
          </a:xfrm>
        </p:spPr>
        <p:txBody>
          <a:bodyPr>
            <a:normAutofit lnSpcReduction="10000"/>
          </a:bodyPr>
          <a:lstStyle/>
          <a:p>
            <a:endParaRPr lang="nb-NO" sz="1900" dirty="0"/>
          </a:p>
          <a:p>
            <a:r>
              <a:rPr lang="nb-NO" altLang="nb-NO" sz="1900" dirty="0"/>
              <a:t>A</a:t>
            </a:r>
            <a:r>
              <a:rPr lang="nb-NO" altLang="nb-NO" sz="1900" dirty="0">
                <a:solidFill>
                  <a:schemeClr val="tx1"/>
                </a:solidFill>
              </a:rPr>
              <a:t>vgjørelsen om å utvandre skyldtes en vekselvirkning av forhold i Norge og i Nord-Amerika. </a:t>
            </a:r>
          </a:p>
          <a:p>
            <a:pPr marL="457200" lvl="1" indent="0">
              <a:buNone/>
            </a:pPr>
            <a:endParaRPr lang="nb-NO" altLang="nb-NO" sz="1900" dirty="0"/>
          </a:p>
          <a:p>
            <a:r>
              <a:rPr lang="nb-NO" altLang="nb-NO" sz="1900" b="1" dirty="0">
                <a:solidFill>
                  <a:schemeClr val="tx1"/>
                </a:solidFill>
              </a:rPr>
              <a:t>I Norge:</a:t>
            </a:r>
          </a:p>
          <a:p>
            <a:r>
              <a:rPr lang="nb-NO" altLang="nb-NO" sz="1900" dirty="0">
                <a:solidFill>
                  <a:schemeClr val="tx1"/>
                </a:solidFill>
              </a:rPr>
              <a:t>Befolkningsøkning og </a:t>
            </a:r>
            <a:r>
              <a:rPr lang="nb-NO" altLang="nb-NO" sz="1900" dirty="0" err="1">
                <a:solidFill>
                  <a:schemeClr val="tx1"/>
                </a:solidFill>
              </a:rPr>
              <a:t>jordmangel</a:t>
            </a:r>
            <a:r>
              <a:rPr lang="nb-NO" altLang="nb-NO" sz="1900" dirty="0">
                <a:solidFill>
                  <a:schemeClr val="tx1"/>
                </a:solidFill>
              </a:rPr>
              <a:t> grunnleggende årsak</a:t>
            </a:r>
            <a:r>
              <a:rPr lang="nb-NO" altLang="nb-NO" sz="1900" dirty="0"/>
              <a:t>er</a:t>
            </a:r>
            <a:r>
              <a:rPr lang="nb-NO" altLang="nb-NO" sz="1900" dirty="0">
                <a:solidFill>
                  <a:schemeClr val="tx1"/>
                </a:solidFill>
              </a:rPr>
              <a:t> til utvandring</a:t>
            </a:r>
            <a:r>
              <a:rPr lang="nb-NO" altLang="nb-NO" sz="1900" dirty="0"/>
              <a:t>. </a:t>
            </a:r>
          </a:p>
          <a:p>
            <a:r>
              <a:rPr lang="nb-NO" altLang="nb-NO" sz="1900" dirty="0"/>
              <a:t>En a</a:t>
            </a:r>
            <a:r>
              <a:rPr lang="nb-NO" altLang="nb-NO" sz="1900" dirty="0">
                <a:solidFill>
                  <a:schemeClr val="tx1"/>
                </a:solidFill>
              </a:rPr>
              <a:t>utoritær statskirke</a:t>
            </a:r>
            <a:r>
              <a:rPr lang="nb-NO" altLang="nb-NO" sz="1900" dirty="0"/>
              <a:t> som diskriminerte religiøse grupper utenfor kirken.</a:t>
            </a:r>
          </a:p>
          <a:p>
            <a:r>
              <a:rPr lang="nb-NO" altLang="nb-NO" sz="1900" dirty="0"/>
              <a:t>Menn som eide jord, en viss formue, eller hadde høyere stillinger i samfunnet hadde stemmerett. Kvinner og over 50% av menn hadde ikke stemmerett.</a:t>
            </a:r>
          </a:p>
          <a:p>
            <a:r>
              <a:rPr lang="nb-NO" altLang="nb-NO" sz="1900" dirty="0"/>
              <a:t>Odels- og åsetesretten: eldste sønn eller datter overtok gården; i mange tilfeller utvandret yngre søsken.</a:t>
            </a:r>
          </a:p>
          <a:p>
            <a:r>
              <a:rPr lang="nb-NO" altLang="nb-NO" sz="1900" dirty="0"/>
              <a:t>Eventyrlyst og ønske om større frihet.</a:t>
            </a:r>
          </a:p>
          <a:p>
            <a:endParaRPr lang="nb-NO" altLang="nb-NO" sz="3200" dirty="0"/>
          </a:p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F50549D-7449-EA1D-6E53-771E8EF3D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>
            <a:noAutofit/>
          </a:bodyPr>
          <a:lstStyle/>
          <a:p>
            <a:r>
              <a:rPr lang="nb-NO" altLang="nb-NO" sz="1800" b="1" dirty="0">
                <a:solidFill>
                  <a:schemeClr val="tx1"/>
                </a:solidFill>
              </a:rPr>
              <a:t>I USA og Canada:</a:t>
            </a:r>
          </a:p>
          <a:p>
            <a:r>
              <a:rPr lang="nb-NO" altLang="nb-NO" sz="1800" dirty="0"/>
              <a:t>Økonomisk ekspansjon og nasjonsbygging: Behov for arbeidskraft til å bygge landet.</a:t>
            </a:r>
          </a:p>
          <a:p>
            <a:r>
              <a:rPr lang="nb-NO" altLang="nb-NO" sz="1800" dirty="0"/>
              <a:t>Liberale jordkjøpslover, </a:t>
            </a:r>
            <a:r>
              <a:rPr lang="nb-NO" altLang="nb-NO" sz="1800" dirty="0" err="1"/>
              <a:t>Homestad</a:t>
            </a:r>
            <a:r>
              <a:rPr lang="nb-NO" altLang="nb-NO" sz="1800" dirty="0"/>
              <a:t> </a:t>
            </a:r>
            <a:r>
              <a:rPr lang="nb-NO" altLang="nb-NO" sz="1800" dirty="0" err="1"/>
              <a:t>Acts</a:t>
            </a:r>
            <a:r>
              <a:rPr lang="nb-NO" altLang="nb-NO" sz="1800" dirty="0"/>
              <a:t> i USA (1862) og Canada (1872) trakk til seg mange emigranter.</a:t>
            </a:r>
          </a:p>
          <a:p>
            <a:r>
              <a:rPr lang="nb-NO" altLang="nb-NO" sz="1800" dirty="0"/>
              <a:t>Innbyggerne hadde </a:t>
            </a:r>
            <a:r>
              <a:rPr lang="nb-NO" altLang="nb-NO" sz="1800" dirty="0" err="1"/>
              <a:t>ytrings-og</a:t>
            </a:r>
            <a:r>
              <a:rPr lang="nb-NO" altLang="nb-NO" sz="1800" dirty="0"/>
              <a:t> religionsfrihet.</a:t>
            </a:r>
          </a:p>
          <a:p>
            <a:r>
              <a:rPr lang="nb-NO" altLang="nb-NO" sz="1800" dirty="0"/>
              <a:t>Kjente forhold og nettverk av slekt og kjente som var emigrert tidligere.</a:t>
            </a:r>
          </a:p>
          <a:p>
            <a:r>
              <a:rPr lang="nb-NO" altLang="nb-NO" sz="1800" dirty="0"/>
              <a:t>Klima for dyrking av kjente vekster.</a:t>
            </a:r>
          </a:p>
          <a:p>
            <a:r>
              <a:rPr lang="nb-NO" altLang="nb-NO" sz="1800" dirty="0"/>
              <a:t>Fravær av krig.</a:t>
            </a:r>
            <a:endParaRPr lang="nb-NO" sz="1800" dirty="0"/>
          </a:p>
          <a:p>
            <a:endParaRPr lang="nb-NO" altLang="nb-NO" sz="1600" dirty="0"/>
          </a:p>
          <a:p>
            <a:endParaRPr lang="nb-NO" altLang="nb-NO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566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364AFF-70D2-354E-5181-73EE6D41A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       Reisen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35DDCE-57E9-B486-3708-2CE7A7F90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97726"/>
            <a:ext cx="5181600" cy="546027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nn-NO" sz="22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nb-NO" sz="3600" dirty="0"/>
              <a:t>New York City en viktig mottakshavn i Nord-Amerika.</a:t>
            </a:r>
          </a:p>
          <a:p>
            <a:endParaRPr lang="nb-NO" sz="3600" dirty="0"/>
          </a:p>
          <a:p>
            <a:r>
              <a:rPr lang="nb-NO" sz="3600" dirty="0"/>
              <a:t>Quebec i Canada hovedhavn for norske utvandrere 1851-74. De fleste reiste videre til USA.</a:t>
            </a:r>
          </a:p>
          <a:p>
            <a:pPr marL="0" indent="0">
              <a:buNone/>
            </a:pPr>
            <a:endParaRPr lang="nb-NO" sz="3600" dirty="0"/>
          </a:p>
          <a:p>
            <a:r>
              <a:rPr lang="nb-NO" sz="3600" dirty="0"/>
              <a:t>Dampskip utkonkurrerer seilskip fra ca. 1870: raskere og kortere reise.</a:t>
            </a:r>
          </a:p>
          <a:p>
            <a:pPr marL="0" indent="0">
              <a:buNone/>
            </a:pPr>
            <a:endParaRPr lang="nb-NO" sz="3600" dirty="0"/>
          </a:p>
          <a:p>
            <a:r>
              <a:rPr lang="nb-NO" sz="3600" dirty="0"/>
              <a:t>Utenlandske selskaper drev storstilt passasjertrafikk; faste ruter fra norske byer til England og videre over Atlanteren fra 1860-årene.</a:t>
            </a:r>
          </a:p>
          <a:p>
            <a:endParaRPr lang="nb-NO" sz="3600" dirty="0"/>
          </a:p>
          <a:p>
            <a:r>
              <a:rPr lang="nb-NO" sz="3600" dirty="0"/>
              <a:t>Den første norske amerikalinje etableres 1910, med passasjerer fra 1913.</a:t>
            </a:r>
          </a:p>
          <a:p>
            <a:endParaRPr lang="nb-NO" sz="2200" dirty="0"/>
          </a:p>
          <a:p>
            <a:endParaRPr lang="nb-NO" dirty="0"/>
          </a:p>
          <a:p>
            <a:r>
              <a:rPr lang="nb-NO" sz="2500" dirty="0"/>
              <a:t>Reiseruten fra Christiania til Quebec ca. 1872. Foto: Norsk utvandrermuseum</a:t>
            </a:r>
            <a:r>
              <a:rPr lang="en-US" sz="2500" dirty="0"/>
              <a:t>-</a:t>
            </a:r>
            <a:endParaRPr lang="nb-NO" sz="2500" dirty="0"/>
          </a:p>
          <a:p>
            <a:endParaRPr lang="nb-NO" sz="1100" dirty="0"/>
          </a:p>
          <a:p>
            <a:endParaRPr lang="nb-NO" dirty="0"/>
          </a:p>
        </p:txBody>
      </p:sp>
      <p:pic>
        <p:nvPicPr>
          <p:cNvPr id="11" name="Plassholder for innhold 10">
            <a:extLst>
              <a:ext uri="{FF2B5EF4-FFF2-40B4-BE49-F238E27FC236}">
                <a16:creationId xmlns:a16="http://schemas.microsoft.com/office/drawing/2014/main" id="{FF3C9B84-51C5-4ABB-D07F-E0B40FCCD1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7950" y="2097357"/>
            <a:ext cx="5181600" cy="276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83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5C92DC6-C68C-1DC8-C16B-7ACB84DA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Fra </a:t>
            </a:r>
            <a:r>
              <a:rPr lang="en-US" dirty="0" err="1"/>
              <a:t>utvandrer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innvandrer</a:t>
            </a:r>
            <a:endParaRPr lang="en-US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F5AEA01-E848-66CF-D959-1E579638E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nb-NO" sz="2000" dirty="0"/>
              <a:t>Norske innvandrere fulgte et norsk bosetningsmønster som spredte seg fra </a:t>
            </a:r>
            <a:r>
              <a:rPr lang="nb-NO" sz="2000" dirty="0" err="1"/>
              <a:t>Midt-Vesten</a:t>
            </a:r>
            <a:r>
              <a:rPr lang="nb-NO" sz="2000" dirty="0"/>
              <a:t> på midten av 1800-tallet til USAs vestkyst på slutten av 1800-tallet.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Kjennetegn blant norske innvandrere: tette bosetningsmønster på landsbygda.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De første slo seg ned i Wisconsin, Minnesota og Iowa og siden Nord-Dakota og Sør-Dakota før 1890.</a:t>
            </a:r>
          </a:p>
          <a:p>
            <a:endParaRPr lang="nb-NO" sz="1700" dirty="0"/>
          </a:p>
          <a:p>
            <a:pPr marL="0" indent="0">
              <a:buNone/>
            </a:pPr>
            <a:r>
              <a:rPr lang="nb-NO" sz="1400" dirty="0"/>
              <a:t>Norsk nybyggerfamilie. Foto: Norsk utvandrermuseum</a:t>
            </a:r>
          </a:p>
          <a:p>
            <a:endParaRPr lang="nb-NO" sz="1700" dirty="0"/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DBF451EF-BF03-AE97-E99D-9147DDBD83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5726" y="2187577"/>
            <a:ext cx="4834547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3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2820E0D-9876-3467-D338-A2BEE2D7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/>
              <a:t>Norske </a:t>
            </a:r>
            <a:r>
              <a:rPr lang="en-US" sz="4900" dirty="0" err="1"/>
              <a:t>bosetningsområder</a:t>
            </a:r>
            <a:r>
              <a:rPr lang="en-US" sz="4900" dirty="0"/>
              <a:t> </a:t>
            </a:r>
            <a:br>
              <a:rPr lang="en-US" sz="4900" dirty="0"/>
            </a:br>
            <a:r>
              <a:rPr lang="en-US" sz="4900" dirty="0"/>
              <a:t>i USA </a:t>
            </a:r>
            <a:r>
              <a:rPr lang="en-US" sz="4900" dirty="0" err="1"/>
              <a:t>og</a:t>
            </a:r>
            <a:r>
              <a:rPr lang="en-US" sz="4900" dirty="0"/>
              <a:t> Canada</a:t>
            </a:r>
            <a:br>
              <a:rPr lang="en-US" dirty="0"/>
            </a:br>
            <a:r>
              <a:rPr lang="en-US" sz="2000" dirty="0"/>
              <a:t>USA: Illinois, Wisconsin, Iowa, Minnesota, </a:t>
            </a:r>
            <a:r>
              <a:rPr lang="en-US" sz="2000" dirty="0" err="1"/>
              <a:t>Sør</a:t>
            </a:r>
            <a:r>
              <a:rPr lang="en-US" sz="2000" dirty="0"/>
              <a:t>- </a:t>
            </a:r>
            <a:r>
              <a:rPr lang="en-US" sz="2000" dirty="0" err="1"/>
              <a:t>og</a:t>
            </a:r>
            <a:r>
              <a:rPr lang="en-US" sz="2000" dirty="0"/>
              <a:t> Nord-Dakota.</a:t>
            </a:r>
            <a:br>
              <a:rPr lang="en-US" sz="2000" dirty="0"/>
            </a:br>
            <a:r>
              <a:rPr lang="en-US" sz="2000" dirty="0" err="1"/>
              <a:t>Canada</a:t>
            </a:r>
            <a:r>
              <a:rPr lang="en-US" sz="2000" dirty="0"/>
              <a:t>: Manitoba, Saskatchewan, Alberta </a:t>
            </a:r>
            <a:r>
              <a:rPr lang="en-US" sz="2000" dirty="0" err="1"/>
              <a:t>og</a:t>
            </a:r>
            <a:r>
              <a:rPr lang="en-US" sz="2000" dirty="0"/>
              <a:t> British Columbia</a:t>
            </a:r>
          </a:p>
        </p:txBody>
      </p:sp>
      <p:pic>
        <p:nvPicPr>
          <p:cNvPr id="2" name="Plassholder for innhold 1">
            <a:extLst>
              <a:ext uri="{FF2B5EF4-FFF2-40B4-BE49-F238E27FC236}">
                <a16:creationId xmlns:a16="http://schemas.microsoft.com/office/drawing/2014/main" id="{5ADA5335-0E51-9B94-E8E4-E08DB247C4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432269"/>
            <a:ext cx="5181600" cy="3138049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630771FA-C222-CB09-C88C-665236FBC6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6224" r="2" b="2"/>
          <a:stretch/>
        </p:blipFill>
        <p:spPr>
          <a:xfrm>
            <a:off x="6172200" y="2243637"/>
            <a:ext cx="5181600" cy="4351338"/>
          </a:xfrm>
          <a:prstGeom prst="rect">
            <a:avLst/>
          </a:prstGeom>
          <a:noFill/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888CE772-5C38-FFA9-FBEC-5867C1E97D28}"/>
              </a:ext>
            </a:extLst>
          </p:cNvPr>
          <p:cNvSpPr txBox="1"/>
          <p:nvPr/>
        </p:nvSpPr>
        <p:spPr>
          <a:xfrm>
            <a:off x="379142" y="5709424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Kilde: https://en.wikipedia.org/wiki/Provinces_and_territories_of_Canada</a:t>
            </a:r>
          </a:p>
        </p:txBody>
      </p:sp>
    </p:spTree>
    <p:extLst>
      <p:ext uri="{BB962C8B-B14F-4D97-AF65-F5344CB8AC3E}">
        <p14:creationId xmlns:p14="http://schemas.microsoft.com/office/powerpoint/2010/main" val="371597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1CA3537-B3BB-4829-6905-FDE93FCDE7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9443" y="548640"/>
            <a:ext cx="2613025" cy="5120777"/>
          </a:xfrm>
        </p:spPr>
        <p:txBody>
          <a:bodyPr>
            <a:normAutofit/>
          </a:bodyPr>
          <a:lstStyle/>
          <a:p>
            <a:endParaRPr lang="nn-NO" dirty="0"/>
          </a:p>
          <a:p>
            <a:endParaRPr lang="nn-NO" dirty="0"/>
          </a:p>
          <a:p>
            <a:endParaRPr lang="nn-NO" dirty="0"/>
          </a:p>
          <a:p>
            <a:endParaRPr lang="nn-NO" dirty="0"/>
          </a:p>
          <a:p>
            <a:endParaRPr lang="nn-NO" b="1" i="0" dirty="0"/>
          </a:p>
          <a:p>
            <a:r>
              <a:rPr lang="nb-NO" sz="2200" b="1" i="0" dirty="0"/>
              <a:t>Antall norske </a:t>
            </a:r>
            <a:r>
              <a:rPr lang="nb-NO" sz="2200" b="1" i="0" dirty="0">
                <a:solidFill>
                  <a:schemeClr val="tx1"/>
                </a:solidFill>
              </a:rPr>
              <a:t>innvandrere og deres etterkommere i USA i 1910. </a:t>
            </a:r>
          </a:p>
          <a:p>
            <a:endParaRPr lang="nb-NO" sz="1600" dirty="0"/>
          </a:p>
          <a:p>
            <a:endParaRPr lang="nb-NO" sz="1600" dirty="0">
              <a:solidFill>
                <a:schemeClr val="tx1"/>
              </a:solidFill>
            </a:endParaRPr>
          </a:p>
          <a:p>
            <a:endParaRPr lang="nb-NO" sz="1600" dirty="0">
              <a:solidFill>
                <a:schemeClr val="tx1"/>
              </a:solidFill>
            </a:endParaRPr>
          </a:p>
          <a:p>
            <a:r>
              <a:rPr lang="nb-NO" sz="1300" dirty="0">
                <a:solidFill>
                  <a:schemeClr val="tx1"/>
                </a:solidFill>
              </a:rPr>
              <a:t>Kilde: lokalhistoriewiki. </a:t>
            </a:r>
            <a:r>
              <a:rPr lang="nb-NO" sz="1300" dirty="0" err="1">
                <a:solidFill>
                  <a:schemeClr val="tx1"/>
                </a:solidFill>
                <a:hlinkClick r:id="rId2"/>
              </a:rPr>
              <a:t>Fil:Norsk</a:t>
            </a:r>
            <a:r>
              <a:rPr lang="nb-NO" sz="1300" dirty="0">
                <a:solidFill>
                  <a:schemeClr val="tx1"/>
                </a:solidFill>
                <a:hlinkClick r:id="rId2"/>
              </a:rPr>
              <a:t> emigrasjon USA.png – lokalhistoriewiki.no</a:t>
            </a:r>
            <a:endParaRPr lang="en-US" sz="1300" dirty="0"/>
          </a:p>
        </p:txBody>
      </p:sp>
      <p:pic>
        <p:nvPicPr>
          <p:cNvPr id="9" name="Plassholder for bilde 8">
            <a:extLst>
              <a:ext uri="{FF2B5EF4-FFF2-40B4-BE49-F238E27FC236}">
                <a16:creationId xmlns:a16="http://schemas.microsoft.com/office/drawing/2014/main" id="{0A70A1DD-5F5D-FE48-DEC0-805A9727D1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81" r="158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9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8738CE-81A3-DE79-42CF-315521AF8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>
                <a:solidFill>
                  <a:srgbClr val="002431"/>
                </a:solidFill>
              </a:rPr>
              <a:t>Grunnlovene av 1787 og 1814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1644C8-CADB-BE38-74D5-232B880A3E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Den norske og den amerikanske føderale grunnloven har begge grunnlag i Opplysningstidens idealer.</a:t>
            </a:r>
          </a:p>
          <a:p>
            <a:r>
              <a:rPr lang="nb-NO" dirty="0"/>
              <a:t>Folkesuverenitetsprinsippet i begge grunnlovene: at vanlige folk medvirket til å styre samfunnet.</a:t>
            </a:r>
          </a:p>
          <a:p>
            <a:r>
              <a:rPr lang="nb-NO" b="1" dirty="0"/>
              <a:t>USA: </a:t>
            </a:r>
            <a:r>
              <a:rPr lang="nb-NO" dirty="0"/>
              <a:t>grunnlov 1787, Bill of Rights 1791 (10 lover som ga borgerne rettigheter ut over grunnloven),</a:t>
            </a:r>
          </a:p>
          <a:p>
            <a:r>
              <a:rPr lang="nb-NO" dirty="0"/>
              <a:t>Grunnloven: Valgt president i spissen for den utøvende makten. </a:t>
            </a:r>
          </a:p>
          <a:p>
            <a:r>
              <a:rPr lang="nb-NO" dirty="0"/>
              <a:t>Bill of Rights: organisasjons- og religionsfrihet. Liberale rettigheter sammenlignet med Norge.</a:t>
            </a:r>
          </a:p>
          <a:p>
            <a:r>
              <a:rPr lang="nb-NO" dirty="0"/>
              <a:t>Ingen statsreligion, men den anglikanske kirken og protestantisme sentralt i den amerikanske befolkningen og eliten. </a:t>
            </a:r>
          </a:p>
          <a:p>
            <a:r>
              <a:rPr lang="nb-NO" dirty="0"/>
              <a:t>Den amerikanske eliten stort sett av engelsk bakgrunn; på toppen av et usynlig rasehierarki i USA.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2200" dirty="0"/>
              <a:t>Eidsvold 1814 av Oscar Wergeland (1844 – 1910). Malt 1884 – 1885. Stortinget / Stortingets kunstsamling.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FAD8884-E244-6C68-9D6E-6AB2424FB3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b-NO" dirty="0"/>
              <a:t>Den norske grunnloven var inspirert av den amerikanske, men det var likevel noen forskjeller:</a:t>
            </a:r>
          </a:p>
          <a:p>
            <a:r>
              <a:rPr lang="nb-NO" sz="2600" dirty="0"/>
              <a:t>Liberal grunnlov i samtiden, bl.a. stemmerett til 45% av den mannlige befolkningen.</a:t>
            </a:r>
          </a:p>
          <a:p>
            <a:r>
              <a:rPr lang="nb-NO" sz="2600" dirty="0"/>
              <a:t>Statskirke og visse autoritære trekk. Kritisk mot religiøse grupper som stod utenfor statskirken.</a:t>
            </a:r>
          </a:p>
          <a:p>
            <a:pPr marL="0" indent="0">
              <a:buNone/>
            </a:pPr>
            <a:endParaRPr lang="nb-NO" sz="2600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79C0F15-A9A6-45BA-1EFA-5801FB128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015" y="3429000"/>
            <a:ext cx="4585969" cy="32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6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B9DEAC-E260-1356-F8F5-0B1F83DEE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Stemmerett i USA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EA89D4-BCBA-0354-DE74-3A13A1307D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 sz="2000" dirty="0"/>
              <a:t>Stemmerett i USA var opprinnelig knyttet til å eie jord og var forbeholdt menn.</a:t>
            </a:r>
          </a:p>
          <a:p>
            <a:endParaRPr lang="nb-NO" sz="2000" dirty="0"/>
          </a:p>
          <a:p>
            <a:r>
              <a:rPr lang="nb-NO" sz="2000" dirty="0"/>
              <a:t>Nordmenn utvandret i stor grad fra jordbrukssamfunn hvor jorda ga status: viktig å eie jord i USA.</a:t>
            </a:r>
          </a:p>
          <a:p>
            <a:pPr marL="0" indent="0">
              <a:buNone/>
            </a:pPr>
            <a:endParaRPr lang="nb-NO" sz="2000" dirty="0"/>
          </a:p>
          <a:p>
            <a:r>
              <a:rPr lang="nb-NO" sz="2000" dirty="0"/>
              <a:t>Med utvidelse av større landområder fikk mange tilgang til jord: myndighetene fjernet krav om å eie jordeiendom som grunnlag for stemmerett ca. 1850.</a:t>
            </a:r>
          </a:p>
          <a:p>
            <a:endParaRPr lang="nb-NO" sz="2000" dirty="0"/>
          </a:p>
          <a:p>
            <a:r>
              <a:rPr lang="nb-NO" sz="2000" dirty="0"/>
              <a:t>Kvinner fikk generell stemmerett i USA i 1920, syv år etter Norge.</a:t>
            </a:r>
          </a:p>
          <a:p>
            <a:endParaRPr lang="nb-NO" dirty="0"/>
          </a:p>
          <a:p>
            <a:r>
              <a:rPr lang="nb-NO" sz="1200" dirty="0"/>
              <a:t>Skatteliste fra Town of </a:t>
            </a:r>
            <a:r>
              <a:rPr lang="nb-NO" sz="1200" dirty="0" err="1"/>
              <a:t>Springdale</a:t>
            </a:r>
            <a:r>
              <a:rPr lang="nb-NO" sz="1200" dirty="0"/>
              <a:t> i Dane County, Wisconsin ca. 1850. Den viser norske innvandrere og </a:t>
            </a:r>
            <a:r>
              <a:rPr lang="nb-NO" sz="1200" dirty="0" err="1"/>
              <a:t>størrrelsen</a:t>
            </a:r>
            <a:r>
              <a:rPr lang="nb-NO" sz="1200" dirty="0"/>
              <a:t> på deres eiendommer som grunnlag for skattlegging. Foto: Terje M. Hasle Joranger.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03831EC-02E8-8368-897D-9F7C61D6AB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9718"/>
            <a:ext cx="5181600" cy="38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89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definert 1">
      <a:dk1>
        <a:srgbClr val="002431"/>
      </a:dk1>
      <a:lt1>
        <a:sysClr val="window" lastClr="FFFFFF"/>
      </a:lt1>
      <a:dk2>
        <a:srgbClr val="632B62"/>
      </a:dk2>
      <a:lt2>
        <a:srgbClr val="FFFDEA"/>
      </a:lt2>
      <a:accent1>
        <a:srgbClr val="009A93"/>
      </a:accent1>
      <a:accent2>
        <a:srgbClr val="00636C"/>
      </a:accent2>
      <a:accent3>
        <a:srgbClr val="DCE8E2"/>
      </a:accent3>
      <a:accent4>
        <a:srgbClr val="F59D0F"/>
      </a:accent4>
      <a:accent5>
        <a:srgbClr val="E14E12"/>
      </a:accent5>
      <a:accent6>
        <a:srgbClr val="751763"/>
      </a:accent6>
      <a:hlink>
        <a:srgbClr val="00636C"/>
      </a:hlink>
      <a:folHlink>
        <a:srgbClr val="7517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2020_2" id="{EB66A3BB-7A36-4F68-936A-75ACEFF3736D}" vid="{C97A4B5E-EA60-4CAA-B8EC-09D375ABF59F}"/>
    </a:ext>
  </a:extLst>
</a:theme>
</file>

<file path=ppt/theme/theme2.xml><?xml version="1.0" encoding="utf-8"?>
<a:theme xmlns:a="http://schemas.openxmlformats.org/drawingml/2006/main" name="2_Office-tema">
  <a:themeElements>
    <a:clrScheme name="Egendefinert 1">
      <a:dk1>
        <a:srgbClr val="002431"/>
      </a:dk1>
      <a:lt1>
        <a:sysClr val="window" lastClr="FFFFFF"/>
      </a:lt1>
      <a:dk2>
        <a:srgbClr val="632B62"/>
      </a:dk2>
      <a:lt2>
        <a:srgbClr val="FFFDEA"/>
      </a:lt2>
      <a:accent1>
        <a:srgbClr val="009A93"/>
      </a:accent1>
      <a:accent2>
        <a:srgbClr val="00636C"/>
      </a:accent2>
      <a:accent3>
        <a:srgbClr val="DCE8E2"/>
      </a:accent3>
      <a:accent4>
        <a:srgbClr val="F59D0F"/>
      </a:accent4>
      <a:accent5>
        <a:srgbClr val="E14E12"/>
      </a:accent5>
      <a:accent6>
        <a:srgbClr val="751763"/>
      </a:accent6>
      <a:hlink>
        <a:srgbClr val="00636C"/>
      </a:hlink>
      <a:folHlink>
        <a:srgbClr val="7517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2020_2" id="{EB66A3BB-7A36-4F68-936A-75ACEFF3736D}" vid="{DE309A8F-36AA-4125-9E53-EE9974D4F125}"/>
    </a:ext>
  </a:extLst>
</a:theme>
</file>

<file path=ppt/theme/theme3.xml><?xml version="1.0" encoding="utf-8"?>
<a:theme xmlns:a="http://schemas.openxmlformats.org/drawingml/2006/main" name="1_Office-tema">
  <a:themeElements>
    <a:clrScheme name="Egendefinert 1">
      <a:dk1>
        <a:srgbClr val="002431"/>
      </a:dk1>
      <a:lt1>
        <a:sysClr val="window" lastClr="FFFFFF"/>
      </a:lt1>
      <a:dk2>
        <a:srgbClr val="632B62"/>
      </a:dk2>
      <a:lt2>
        <a:srgbClr val="FFFDEA"/>
      </a:lt2>
      <a:accent1>
        <a:srgbClr val="009A93"/>
      </a:accent1>
      <a:accent2>
        <a:srgbClr val="00636C"/>
      </a:accent2>
      <a:accent3>
        <a:srgbClr val="DCE8E2"/>
      </a:accent3>
      <a:accent4>
        <a:srgbClr val="F59D0F"/>
      </a:accent4>
      <a:accent5>
        <a:srgbClr val="E14E12"/>
      </a:accent5>
      <a:accent6>
        <a:srgbClr val="751763"/>
      </a:accent6>
      <a:hlink>
        <a:srgbClr val="00636C"/>
      </a:hlink>
      <a:folHlink>
        <a:srgbClr val="75176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_Mal_2020_2" id="{EB66A3BB-7A36-4F68-936A-75ACEFF3736D}" vid="{0E2D0535-F567-4BEB-B73A-E6EF84541A02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51c623d-17a7-4c46-a571-3425372009b6}" enabled="1" method="Standard" siteId="{c9bbb8bd-b4cb-402a-9aa1-f9953db5441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PP_Mal_2020</Template>
  <TotalTime>3697</TotalTime>
  <Words>1366</Words>
  <Application>Microsoft Office PowerPoint</Application>
  <PresentationFormat>Widescreen</PresentationFormat>
  <Paragraphs>183</Paragraphs>
  <Slides>15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15</vt:i4>
      </vt:variant>
    </vt:vector>
  </HeadingPairs>
  <TitlesOfParts>
    <vt:vector size="23" baseType="lpstr">
      <vt:lpstr>Aptos</vt:lpstr>
      <vt:lpstr>Arial</vt:lpstr>
      <vt:lpstr>Aspira</vt:lpstr>
      <vt:lpstr>Aspira Black</vt:lpstr>
      <vt:lpstr>Calibri</vt:lpstr>
      <vt:lpstr>Office-tema</vt:lpstr>
      <vt:lpstr>2_Office-tema</vt:lpstr>
      <vt:lpstr>1_Office-tema</vt:lpstr>
      <vt:lpstr>  Norsk utvandring til Nord-Amerika  Demokrati, medborgerskap og identitet </vt:lpstr>
      <vt:lpstr>Norsk utvandring 1825-1930</vt:lpstr>
      <vt:lpstr>Generelle årsaker til utvandring:  forhold i Norge og i Nord-Amerika</vt:lpstr>
      <vt:lpstr>                 Reisen</vt:lpstr>
      <vt:lpstr>Fra utvandrer til innvandrer</vt:lpstr>
      <vt:lpstr>Norske bosetningsområder  i USA og Canada USA: Illinois, Wisconsin, Iowa, Minnesota, Sør- og Nord-Dakota. Canada: Manitoba, Saskatchewan, Alberta og British Columbia</vt:lpstr>
      <vt:lpstr>PowerPoint-presentasjon</vt:lpstr>
      <vt:lpstr>Grunnlovene av 1787 og 1814</vt:lpstr>
      <vt:lpstr>Stemmerett i USA</vt:lpstr>
      <vt:lpstr>Identitetsdannelse</vt:lpstr>
      <vt:lpstr>Identitetsdannelse</vt:lpstr>
      <vt:lpstr>Frikirkene som arena for medbestemmelse</vt:lpstr>
      <vt:lpstr>Hvithet og privilegier</vt:lpstr>
      <vt:lpstr>Den amerikanske urbefolkningen fordrives</vt:lpstr>
      <vt:lpstr>Sluttord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CROSSINGS 200 200 års markering for norsk utvandring:  status og innspill</dc:title>
  <dc:creator>Terje Mikael Hasle Joranger</dc:creator>
  <cp:lastModifiedBy>Terje Mikael Hasle Joranger</cp:lastModifiedBy>
  <cp:revision>146</cp:revision>
  <cp:lastPrinted>2024-06-24T11:18:23Z</cp:lastPrinted>
  <dcterms:created xsi:type="dcterms:W3CDTF">2024-03-10T17:45:22Z</dcterms:created>
  <dcterms:modified xsi:type="dcterms:W3CDTF">2026-08-21T10:55:53Z</dcterms:modified>
</cp:coreProperties>
</file>